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9.jpeg" ContentType="image/jpeg"/>
  <Override PartName="/ppt/media/image10.jpeg" ContentType="image/jpe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143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146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163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164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174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193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196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19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198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199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200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201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202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203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206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209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210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21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212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2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precisamos entender melhor o que tem que ser feito, com quem falar, etc.</a:t>
            </a:r>
          </a:p>
          <a:p>
            <a:pPr/>
            <a:r>
              <a:t>Definição, manutenção e gerenciamento de requisitos</a:t>
            </a:r>
          </a:p>
          <a:p>
            <a:pPr>
              <a:defRPr b="1" sz="2700">
                <a:solidFill>
                  <a:srgbClr val="FE2B00"/>
                </a:solidFill>
              </a:defRPr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respondendo a primeira…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respondendo a segunda…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 evitar detalhamento prematuro e decisões precipitadas, as respostas devem concentrar em…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também é importante…</a:t>
            </a:r>
          </a:p>
          <a:p>
            <a:p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conceitos relativos</a:t>
            </a:r>
          </a:p>
          <a:p>
            <a:pPr/>
          </a:p>
          <a:p>
            <a:pPr/>
            <a:r>
              <a:t>SHA-1 pode ser what… e How seria uma API específica que implementa SHA-1</a:t>
            </a:r>
          </a:p>
          <a:p>
            <a:pPr/>
          </a:p>
          <a:p>
            <a:pPr/>
            <a:r>
              <a:t>só descer o nível se necessário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2336" indent="-382336">
              <a:buSzPct val="100000"/>
              <a:buAutoNum type="arabicPeriod" startAt="1"/>
            </a:pPr>
            <a:r>
              <a:t>calcula a média, notifica os alunos?</a:t>
            </a:r>
          </a:p>
          <a:p>
            <a:pPr/>
            <a:r>
              <a:t>2. satisfaz as regras da UFPE para notificar as notas (broadcast)?</a:t>
            </a:r>
          </a:p>
          <a:p>
            <a:pPr/>
            <a:r>
              <a:t>3. o suporte do CIn consegue colocar no ar 24x7?</a:t>
            </a:r>
          </a:p>
          <a:p>
            <a:pPr/>
            <a:r>
              <a:t>4. as notificações podem estressar os alunos?</a:t>
            </a:r>
          </a:p>
          <a:p>
            <a:pPr/>
            <a:r>
              <a:t>5. vai prejudicar o acesso ao SIGA?</a:t>
            </a:r>
          </a:p>
          <a:p>
            <a:pPr/>
          </a:p>
          <a:p>
            <a:pPr/>
            <a:r>
              <a:t>http://psas.scripts.mit.edu/home/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2" name="Shape 3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 responder essas perguntas, o processo de requisitos pode ser entendido em termos de…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Shape 3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que vimos até agora, corresponde à…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precisamos entender melhor o que tem que ser feito, com quem falar, etc.</a:t>
            </a:r>
          </a:p>
          <a:p>
            <a:pPr/>
            <a:r>
              <a:t>Definição, manutenção e gerenciamento de requisitos</a:t>
            </a:r>
          </a:p>
          <a:p>
            <a:p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precisamos entender um pouco melhor como essa atividade é realizada. </a:t>
            </a:r>
          </a:p>
          <a:p>
            <a:pPr/>
          </a:p>
          <a:p>
            <a:pPr/>
            <a:r>
              <a:t>de fato, para realizar as perguntas precisamos…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 exemplo, o interessado diz que o sistema de gestão de resíduos tem que ser capaz de </a:t>
            </a:r>
          </a:p>
          <a:p>
            <a:pPr/>
            <a:r>
              <a:t>sugerir o roteiro de coleta de um determinado tipo de resíduo na UFPE. Isso seria uma feature.</a:t>
            </a:r>
          </a:p>
          <a:p>
            <a:pPr/>
            <a:r>
              <a:t>Aí você precisa saber mais detalhes sobre os cenários associados. Tem então que perguntar o seguinte: Como o usuário solicitaria esse roteiro? Ele logaria no sistema, escolheria a opção de sugestão de roteiro, indicaria o tipo de resíduo e veria a lista de locais a serem visitados? Depois daria um OK e o sistema avisaria aos locais que haveria visitas naquele dia? Ao invés do OK, ele poderia pedir uma outra sugestão de roteiro? Ele poderia tirar algum dos lugares, ou mudar a ordem, antes de dar o OK? O sistema precisaria armazenar estes roteiros confirmados? </a:t>
            </a:r>
          </a:p>
          <a:p>
            <a:pPr/>
          </a:p>
          <a:p>
            <a:pPr/>
            <a:r>
              <a:t>Com base nas respostas dessas perguntas, vocês desenham algumas telas e fluxos e mostram para o interessado, de forma a refinar melhor os detalhes dos cenários. Ao mesmo tempo, vocês já pensam em features e cenários que seriam necessários para o funcionamento da feature acima, e aí viriam mais perguntas para descobrir mais features e cenários. Por exemplo, para que a feature acima funcione, não seria necessário ter cenários para cadastros dos locais de coleta, do próprio mapa da UFPE, etc., com casos de sucesso e falha? E cadastro dos resíduos e necessidade de coleta dos mesmos? Ou seria cadastro dos produtos e prazo de validade dos mesmos, e a partir dissoo sistema inferiria a necessidade de coleta? 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1" name="Shape 4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solidFill>
                  <a:srgbClr val="FE2B00"/>
                </a:solidFill>
              </a:defRPr>
            </a:lvl1pPr>
          </a:lstStyle>
          <a:p>
            <a:pPr/>
            <a:r>
              <a:t>TRADUZIR SLIDES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Shape 4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simulação prática de entrevista e levantamento inicial de requisitos, com principais features e cenários, e esboços de tela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3" name="Shape 4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E2B00"/>
                </a:solidFill>
              </a:defRPr>
            </a:lvl1pPr>
          </a:lstStyle>
          <a:p>
            <a:pPr/>
            <a:r>
              <a:t>DESENHAR FIGURAS NO OMNIGRAFFLE E COLOCAR COMO EXEMPLO A SER CONSULTADO APOS A AULA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8" name="Shape 4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Indo de aluno por aluno, verificando o progresso, e registrando como comentário no assignment do classroom.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2" name="Shape 4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https://docs.google.com/spreadsheets/d/1okh15iGZ4Vx30fyl7hRV8ozKQwzXozZdEe3cPn0nOmc/edit#gid=1655538211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hape 4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precisamos registrar isso,… escrita em DOC, lista de requisitos, OK mas alguns consideram perda de tempo, foco em teste, cenarios… 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4" name="Shape 4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deixar claro que muitas empresas usam esta abordagem; video de pessoa que trabalha com especificação de requisitos na pratica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6" name="Shape 5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desenhar GUI hipotética para tornar mais concreta a situação, e simular o contexto real no qual o cenário é escrito após o sketch, ou quando o desenvolvedor tem uma boa noção sobre o mesmo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carregar vários lattes. gerar totalizações removendo duplicatas. gerar página com isso. confirmar com pesquisadores quais resultados são relacionados ao projeto… carrega do site do cnpq? ou via xml?</a:t>
            </a:r>
          </a:p>
          <a:p>
            <a:pPr/>
          </a:p>
          <a:p>
            <a:pPr>
              <a:defRPr b="1" sz="3100">
                <a:solidFill>
                  <a:srgbClr val="FE2B00"/>
                </a:solidFill>
              </a:defRPr>
            </a:pPr>
            <a:r>
              <a:t>USE ENGLISH EMAIL AS AN EXAMPLE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1" name="Shape 5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Share it in twitter, por exemplo, poderia pode ter o passo-a-passo dos clicks e tal</a:t>
            </a:r>
          </a:p>
          <a:p>
            <a:pPr/>
            <a:r>
              <a:t>I try to create an article named, por exemplo, poderia ter o passo-a-passo para criação </a:t>
            </a:r>
          </a:p>
          <a:p>
            <a:pPr/>
            <a:r>
              <a:t>Idem para logar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3" name="Shape 5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Share it in twitter, por exemplo, poderia pode ter o passo-a-passo dos clicks e tal</a:t>
            </a:r>
          </a:p>
          <a:p>
            <a:pPr/>
            <a:r>
              <a:t>I try to create an article named, por exemplo, poderia ter o passo-a-passo para criação </a:t>
            </a:r>
          </a:p>
          <a:p>
            <a:pPr/>
            <a:r>
              <a:t>Idem para logar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4" name="Shape 7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Indo de aluno por aluno, verificando o progresso, e registrando como comentário no assignment do classroom.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3" name="Shape 7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https://docs.google.com/spreadsheets/d/1okh15iGZ4Vx30fyl7hRV8ozKQwzXozZdEe3cPn0nOmc/edit#gid=1655538211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2" name="Shape 7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Mudancas:1.Atletas como parametro </a:t>
            </a:r>
          </a:p>
          <a:p>
            <a:pPr/>
            <a:r>
              <a:t>                 2.tem que especificar alguns dados para referenciar antes/depois  -&gt;   And eu preencho os dados do atleta “João” com CPF "08976898765"</a:t>
            </a:r>
          </a:p>
          <a:p>
            <a:pPr/>
            <a:r>
              <a:t>                 3. precondição no meio do When! primeiro passo deveria ser -&gt; Given o atleta de CPF “X” não aparece na lista de atletas cadastrados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7" name="Shape 7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Mudancas:1.Atletas como parametro </a:t>
            </a:r>
          </a:p>
          <a:p>
            <a:pPr/>
            <a:r>
              <a:t>                 2.tem que especificar alguns dados para referenciar antes/depois  -&gt;   And eu preencho os dados do atleta “João” com CPF "08976898765"</a:t>
            </a:r>
          </a:p>
          <a:p>
            <a:pPr/>
            <a:r>
              <a:t>                 3. precondição no meio do When! primeiro passo deveria ser -&gt; Given o atleta de CPF “X” não aparece na lista de atletas cadastrados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2" name="Shape 8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já explicado em slide anterior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7" name="Shape 9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Indo de aluno por aluno, verificando o progresso, e registrando como comentário no assignment do classroom.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5" name="Shape 9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Vamos então fazer um exercício de escrita de cenário</a:t>
            </a:r>
          </a:p>
          <a:p>
            <a:pPr/>
          </a:p>
          <a:p>
            <a:pPr/>
            <a:r>
              <a:t>revisar ou escrever (se os alunos nao tiverem feito ainda) no computador, projetando, um cenário de cada equipe.</a:t>
            </a:r>
          </a:p>
          <a:p>
            <a:pPr/>
            <a:r>
              <a:t>focar nos cenarios relevantes.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9" name="Shape 9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 particular um cenário de serviço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caso do sistema de auxílio aos professores, os stakeholders seriam…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3" name="Shape 9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Começamos logo pela ação, funcionalidade, a ser explorada. que é intimamente ligada ao nome do cenário. com valores concretos essenciais para a realização do teste ou para a legibilidade do cenário.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7" name="Shape 9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 esse caso, é fácil também escrever o resultado esperado mínimo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1" name="Shape 9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 precisamos definir se esse comportamento ocorre em toda situacao. isso ajuda a definir o given.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5" name="Shape 9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vamos reforçar o given pois, se ja existisse aluno, a mensagem seria de aluno existente, ou as duas, a escolha do stakeholder (assumindo que nao seria a mensagem de email apenas). precisa de outro cenário para especificar isso. 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9" name="Shape 9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é bom reforçar efeitos no estado interno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3" name="Shape 9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reforçando mais ainda… necessario link entre Given e Then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3" name="Shape 9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complementary. scenarios bring some benefits, but should be often complemented with documents. goal models bring benefits, but should be complemented with use cases or some sort of scenario…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3" name="Shape 9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Indo de aluno por aluno, verificando o progresso, e registrando como comentário no assignment do classroom.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7" name="Shape 9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Indo de aluno por aluno, verificando o progresso, e registrando como comentário no assignment do classroom. 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1" name="Shape 9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Indo de aluno por aluno, verificando o progresso, e registrando como comentário no assignment do classroom.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agora que descobrimos quais sao os stakeholders, precisamos descobrir…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5" name="Shape 9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Indo de aluno por aluno, verificando o progresso, e registrando como comentário no assignment do classroom.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9" name="Shape 9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Indo de aluno por aluno, verificando o progresso, e registrando como comentário no assignment do classroom.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importante responder porque…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mas essa </a:t>
            </a:r>
            <a:r>
              <a:rPr b="1"/>
              <a:t>MÁ</a:t>
            </a:r>
            <a:r>
              <a:t> prática inviabiliza a realização de atividades essenciais para o sucesso de um projeto, porque…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então, resumindo temos que nos engajar nesse processo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 verdade, nos achamos melhor quebrar ela em duas…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/>
          <p:nvPr>
            <p:ph type="pic" sz="half" idx="21"/>
          </p:nvPr>
        </p:nvSpPr>
        <p:spPr>
          <a:xfrm>
            <a:off x="6946900" y="1828800"/>
            <a:ext cx="4572000" cy="60960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quarter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half" idx="21"/>
          </p:nvPr>
        </p:nvSpPr>
        <p:spPr>
          <a:xfrm>
            <a:off x="6946900" y="1828800"/>
            <a:ext cx="4572000" cy="609600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/>
          <p:nvPr>
            <p:ph type="pic" sz="quarter" idx="21"/>
          </p:nvPr>
        </p:nvSpPr>
        <p:spPr>
          <a:xfrm>
            <a:off x="7200900" y="2908300"/>
            <a:ext cx="4064000" cy="5418667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1270000" y="254000"/>
            <a:ext cx="10452100" cy="2438400"/>
          </a:xfrm>
          <a:prstGeom prst="rect">
            <a:avLst/>
          </a:prstGeom>
        </p:spPr>
        <p:txBody>
          <a:bodyPr/>
          <a:lstStyle>
            <a:lvl1pPr>
              <a:defRPr sz="8200"/>
            </a:lvl1pPr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6330950" y="9283700"/>
            <a:ext cx="317500" cy="3429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200"/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6343650" y="9283700"/>
            <a:ext cx="317500" cy="3429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8200"/>
            </a:lvl1pPr>
          </a:lstStyle>
          <a:p>
            <a:pPr/>
            <a:r>
              <a:t>Title Text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6343650" y="9283700"/>
            <a:ext cx="317500" cy="3429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ster #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200"/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2500"/>
              </a:spcBef>
              <a:defRPr sz="4000"/>
            </a:lvl1pPr>
            <a:lvl2pPr>
              <a:spcBef>
                <a:spcPts val="2500"/>
              </a:spcBef>
              <a:defRPr sz="4000"/>
            </a:lvl2pPr>
            <a:lvl3pPr>
              <a:spcBef>
                <a:spcPts val="2500"/>
              </a:spcBef>
              <a:defRPr sz="4000"/>
            </a:lvl3pPr>
            <a:lvl4pPr>
              <a:spcBef>
                <a:spcPts val="2500"/>
              </a:spcBef>
              <a:defRPr sz="4000"/>
            </a:lvl4pPr>
            <a:lvl5pPr>
              <a:spcBef>
                <a:spcPts val="2500"/>
              </a:spcBef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6343650" y="9283700"/>
            <a:ext cx="317500" cy="3429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8200"/>
            </a:lvl1pPr>
          </a:lstStyle>
          <a:p>
            <a:pPr/>
            <a:r>
              <a:t>Title Text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6343650" y="9283700"/>
            <a:ext cx="317500" cy="3429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/>
          <p:nvPr>
            <p:ph type="pic" sz="half" idx="21"/>
          </p:nvPr>
        </p:nvSpPr>
        <p:spPr>
          <a:xfrm>
            <a:off x="3454400" y="1803400"/>
            <a:ext cx="6096000" cy="45720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sz="half" idx="21"/>
          </p:nvPr>
        </p:nvSpPr>
        <p:spPr>
          <a:xfrm>
            <a:off x="3454400" y="1803400"/>
            <a:ext cx="6096000" cy="4572000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carrierwaveuploader/carrierwave/blob/master/features/file_storage.feature" TargetMode="Externa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hyperlink" Target="https://github.com/concord-consortium/rigse/blob/master/features/admin_works_with_projects.feature" TargetMode="Externa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hyperlink" Target="https://github.com/concord-consortium/rigse/blob/master/features/manager_updates_account_information.feature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hyperlink" Target="https://github.com/concord-consortium/rigse/blob/master/features/manager_updates_account_information.feature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eg"/><Relationship Id="rId4" Type="http://schemas.openxmlformats.org/officeDocument/2006/relationships/hyperlink" Target="https://www.linkedin.com/pulse/thanks-we-too-busy-daniel-white" TargetMode="External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2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
</file>

<file path=ppt/slides/_rels/slide2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6.png"/></Relationships>

</file>

<file path=ppt/slides/_rels/slide2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2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
</file>

<file path=ppt/slides/_rels/slide2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
</file>

<file path=ppt/slides/_rels/slide2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/Relationships>

</file>

<file path=ppt/slides/_rels/slide2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
</file>

<file path=ppt/slides/_rels/slide2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forms/viewform?authuser=0&amp;hl=pt_BR&amp;id=1-AZF-_ytO3zJel9iyVDD9mUD8mqigX4FkqUr8kWuxB8" TargetMode="External"/></Relationships>

</file>

<file path=ppt/slides/_rels/slide2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hmb@cin.ufpe.br" TargetMode="External"/><Relationship Id="rId3" Type="http://schemas.openxmlformats.org/officeDocument/2006/relationships/hyperlink" Target="http://twitter.com/pauloborba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aasbook.info/" TargetMode="Externa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hyperlink" Target="http://dioscuri.sourceforge.net/docs/URD_Dioscuri_KBNA_v1_1_en.pdf" TargetMode="External"/><Relationship Id="rId5" Type="http://schemas.openxmlformats.org/officeDocument/2006/relationships/image" Target="../media/image28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uloborba.cin.ufpe.br" TargetMode="Externa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erência do curso"/>
          <p:cNvSpPr txBox="1"/>
          <p:nvPr>
            <p:ph type="title"/>
          </p:nvPr>
        </p:nvSpPr>
        <p:spPr>
          <a:xfrm>
            <a:off x="1270000" y="3182470"/>
            <a:ext cx="10464800" cy="2438401"/>
          </a:xfrm>
          <a:prstGeom prst="rect">
            <a:avLst/>
          </a:prstGeom>
        </p:spPr>
        <p:txBody>
          <a:bodyPr/>
          <a:lstStyle/>
          <a:p>
            <a:pPr/>
            <a:r>
              <a:t>Gerência do curso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232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233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ifferent states, possibly different action effects"/>
          <p:cNvSpPr txBox="1"/>
          <p:nvPr>
            <p:ph type="title"/>
          </p:nvPr>
        </p:nvSpPr>
        <p:spPr>
          <a:xfrm>
            <a:off x="935854" y="223231"/>
            <a:ext cx="11133092" cy="2662714"/>
          </a:xfrm>
          <a:prstGeom prst="rect">
            <a:avLst/>
          </a:prstGeom>
        </p:spPr>
        <p:txBody>
          <a:bodyPr/>
          <a:lstStyle/>
          <a:p>
            <a:pPr/>
            <a:r>
              <a:t>Different states, possibly different action effects</a:t>
            </a:r>
          </a:p>
        </p:txBody>
      </p:sp>
      <p:sp>
        <p:nvSpPr>
          <p:cNvPr id="551" name="state"/>
          <p:cNvSpPr/>
          <p:nvPr/>
        </p:nvSpPr>
        <p:spPr>
          <a:xfrm>
            <a:off x="1987676" y="3536201"/>
            <a:ext cx="3270751" cy="1659276"/>
          </a:xfrm>
          <a:prstGeom prst="roundRect">
            <a:avLst>
              <a:gd name="adj" fmla="val 13715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state </a:t>
            </a:r>
          </a:p>
        </p:txBody>
      </p:sp>
      <p:sp>
        <p:nvSpPr>
          <p:cNvPr id="552" name="new state"/>
          <p:cNvSpPr/>
          <p:nvPr/>
        </p:nvSpPr>
        <p:spPr>
          <a:xfrm>
            <a:off x="1987676" y="7286259"/>
            <a:ext cx="3270751" cy="1659276"/>
          </a:xfrm>
          <a:prstGeom prst="roundRect">
            <a:avLst>
              <a:gd name="adj" fmla="val 13715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3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new state</a:t>
            </a:r>
          </a:p>
        </p:txBody>
      </p:sp>
      <p:sp>
        <p:nvSpPr>
          <p:cNvPr id="553" name="Line"/>
          <p:cNvSpPr/>
          <p:nvPr/>
        </p:nvSpPr>
        <p:spPr>
          <a:xfrm flipH="1">
            <a:off x="3609125" y="5210562"/>
            <a:ext cx="1" cy="2060612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4" name="action"/>
          <p:cNvSpPr txBox="1"/>
          <p:nvPr/>
        </p:nvSpPr>
        <p:spPr>
          <a:xfrm>
            <a:off x="3941183" y="5878918"/>
            <a:ext cx="143113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action</a:t>
            </a:r>
          </a:p>
        </p:txBody>
      </p:sp>
      <p:sp>
        <p:nvSpPr>
          <p:cNvPr id="555" name="another state"/>
          <p:cNvSpPr/>
          <p:nvPr/>
        </p:nvSpPr>
        <p:spPr>
          <a:xfrm>
            <a:off x="7632486" y="3536201"/>
            <a:ext cx="3270751" cy="1659276"/>
          </a:xfrm>
          <a:prstGeom prst="roundRect">
            <a:avLst>
              <a:gd name="adj" fmla="val 13715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another state </a:t>
            </a:r>
          </a:p>
        </p:txBody>
      </p:sp>
      <p:sp>
        <p:nvSpPr>
          <p:cNvPr id="556" name="another new state"/>
          <p:cNvSpPr/>
          <p:nvPr/>
        </p:nvSpPr>
        <p:spPr>
          <a:xfrm>
            <a:off x="7632486" y="7286259"/>
            <a:ext cx="3270751" cy="1659276"/>
          </a:xfrm>
          <a:prstGeom prst="roundRect">
            <a:avLst>
              <a:gd name="adj" fmla="val 13715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3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another new state</a:t>
            </a:r>
          </a:p>
        </p:txBody>
      </p:sp>
      <p:sp>
        <p:nvSpPr>
          <p:cNvPr id="557" name="Line"/>
          <p:cNvSpPr/>
          <p:nvPr/>
        </p:nvSpPr>
        <p:spPr>
          <a:xfrm>
            <a:off x="9253934" y="5210562"/>
            <a:ext cx="1" cy="2060613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8" name="action"/>
          <p:cNvSpPr txBox="1"/>
          <p:nvPr/>
        </p:nvSpPr>
        <p:spPr>
          <a:xfrm>
            <a:off x="9585992" y="5878918"/>
            <a:ext cx="143113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cenario as path (often of size one) in the corresponding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EFB27"/>
                </a:solidFill>
              </a:rPr>
              <a:t>Scenario as path</a:t>
            </a:r>
            <a:r>
              <a:t> (often of size one) in the corresponding graph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ystem behavior as set of traces (sequence of events in a path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EFB27"/>
                </a:solidFill>
              </a:rPr>
              <a:t>System behavior as set of traces</a:t>
            </a:r>
            <a:r>
              <a:t> (sequence of events in a path)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565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566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How to specify concrete yet declarative scenarios?"/>
          <p:cNvSpPr txBox="1"/>
          <p:nvPr>
            <p:ph type="title"/>
          </p:nvPr>
        </p:nvSpPr>
        <p:spPr>
          <a:xfrm>
            <a:off x="1270000" y="2090561"/>
            <a:ext cx="10464800" cy="5572478"/>
          </a:xfrm>
          <a:prstGeom prst="rect">
            <a:avLst/>
          </a:prstGeom>
        </p:spPr>
        <p:txBody>
          <a:bodyPr/>
          <a:lstStyle/>
          <a:p>
            <a:pPr/>
            <a:r>
              <a:t>How to specify concrete yet declarative scenarios?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arameters = test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Parameters = test data</a:t>
            </a:r>
          </a:p>
        </p:txBody>
      </p:sp>
      <p:sp>
        <p:nvSpPr>
          <p:cNvPr id="571" name="Scenario: adding new grade…"/>
          <p:cNvSpPr txBox="1"/>
          <p:nvPr/>
        </p:nvSpPr>
        <p:spPr>
          <a:xfrm>
            <a:off x="638795" y="2781073"/>
            <a:ext cx="11727211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t>adding</a:t>
            </a:r>
            <a:r>
              <a:rPr>
                <a:solidFill>
                  <a:srgbClr val="FEFB27"/>
                </a:solidFill>
              </a:rPr>
              <a:t> </a:t>
            </a:r>
            <a:r>
              <a:t>new grade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I am at the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"Grades"</a:t>
            </a:r>
            <a:r>
              <a:t> page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I see a student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"Maria Silva"</a:t>
            </a:r>
            <a:r>
              <a:t> with no grade for</a:t>
            </a:r>
          </a:p>
          <a:p>
            <a:pPr lvl="1" algn="l"/>
            <a:r>
              <a:t>        learning goal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"Write quality tests"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I add grade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"MA"</a:t>
            </a:r>
            <a:r>
              <a:t> for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"Maria Silva"</a:t>
            </a:r>
            <a:r>
              <a:t> goal </a:t>
            </a:r>
          </a:p>
          <a:p>
            <a:pPr algn="l"/>
            <a:r>
              <a:t>          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"Write quality tests"</a:t>
            </a:r>
          </a:p>
          <a:p>
            <a:pPr algn="l"/>
            <a:r>
              <a:t> </a:t>
            </a:r>
            <a:r>
              <a:rPr>
                <a:solidFill>
                  <a:srgbClr val="F3F9F6"/>
                </a:solidFill>
              </a:rPr>
              <a:t>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I’m still at the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"Grades"</a:t>
            </a:r>
            <a:r>
              <a:t> page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I can see student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"Maria Silva"</a:t>
            </a:r>
            <a:r>
              <a:t> has </a:t>
            </a:r>
          </a:p>
          <a:p>
            <a:pPr algn="l"/>
            <a:r>
              <a:t>           grade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"MA"</a:t>
            </a:r>
            <a:r>
              <a:t> for learning goal </a:t>
            </a:r>
          </a:p>
          <a:p>
            <a:pPr algn="l"/>
            <a:r>
              <a:t>       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"Write quality tests"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Focus on concrete execution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on concrete execution scenarios</a:t>
            </a:r>
          </a:p>
        </p:txBody>
      </p:sp>
      <p:sp>
        <p:nvSpPr>
          <p:cNvPr id="574" name="Concrete steps, with proper data, performed by an user using the system in a practical and relevant sit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Concrete steps, with proper data, performed by an user using the system in a practical and relevant situation</a:t>
            </a:r>
          </a:p>
          <a:p>
            <a:pPr/>
            <a:r>
              <a:t>Testing feasibility</a:t>
            </a:r>
          </a:p>
          <a:p>
            <a:pPr/>
            <a:r>
              <a:t>Testing bias</a:t>
            </a:r>
          </a:p>
          <a:p>
            <a:pPr/>
            <a:r>
              <a:t>Scenarios will be latter used as tests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oncrete but Declarative high level scenario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indent="317500">
              <a:spcBef>
                <a:spcPts val="2400"/>
              </a:spcBef>
              <a:defRPr sz="8300"/>
            </a:pPr>
            <a:r>
              <a:t>Concrete but </a:t>
            </a:r>
            <a:r>
              <a:rPr>
                <a:solidFill>
                  <a:srgbClr val="FEFB27"/>
                </a:solidFill>
              </a:rPr>
              <a:t>Declarative</a:t>
            </a:r>
            <a:r>
              <a:t> high level scenarios!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Use high (abstraction) level steps"/>
          <p:cNvSpPr txBox="1"/>
          <p:nvPr>
            <p:ph type="title"/>
          </p:nvPr>
        </p:nvSpPr>
        <p:spPr>
          <a:xfrm>
            <a:off x="585346" y="254000"/>
            <a:ext cx="12037851" cy="3076779"/>
          </a:xfrm>
          <a:prstGeom prst="rect">
            <a:avLst/>
          </a:prstGeom>
        </p:spPr>
        <p:txBody>
          <a:bodyPr/>
          <a:lstStyle/>
          <a:p>
            <a:pPr/>
            <a:r>
              <a:t>Use high (abstraction) level steps</a:t>
            </a:r>
          </a:p>
        </p:txBody>
      </p:sp>
      <p:sp>
        <p:nvSpPr>
          <p:cNvPr id="579" name="Scenario:  Add a new article and try to tweet the article using wrong login and password…"/>
          <p:cNvSpPr txBox="1"/>
          <p:nvPr/>
        </p:nvSpPr>
        <p:spPr>
          <a:xfrm>
            <a:off x="302591" y="3284473"/>
            <a:ext cx="12603361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 </a:t>
            </a:r>
            <a:r>
              <a:t>Add a new article and try to tweet the article using wrong login and password</a:t>
            </a:r>
            <a:r>
              <a:rPr>
                <a:solidFill>
                  <a:srgbClr val="FEFB27"/>
                </a:solidFill>
              </a:rPr>
              <a:t> 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Given </a:t>
            </a:r>
            <a:r>
              <a:rPr>
                <a:solidFill>
                  <a:srgbClr val="9CF5F5"/>
                </a:solidFill>
              </a:rPr>
              <a:t>I am logged as</a:t>
            </a:r>
            <a:r>
              <a:t> "admin"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And</a:t>
            </a:r>
            <a:r>
              <a:t> I am at the "Article" Page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</a:t>
            </a:r>
            <a:r>
              <a:t>I see no article “Refinement…” 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When </a:t>
            </a:r>
            <a:r>
              <a:rPr>
                <a:solidFill>
                  <a:srgbClr val="9CF5F5"/>
                </a:solidFill>
              </a:rPr>
              <a:t>I try to create an article</a:t>
            </a:r>
            <a:r>
              <a:t> named “Refinement…”</a:t>
            </a:r>
          </a:p>
          <a:p>
            <a:pPr algn="l"/>
            <a:r>
              <a:t>             with filename "TCS-102.pdf"</a:t>
            </a:r>
          </a:p>
          <a:p>
            <a:pPr algn="l"/>
            <a:r>
              <a:rPr>
                <a:solidFill>
                  <a:srgbClr val="FEFB27"/>
                </a:solidFill>
              </a:rPr>
              <a:t>    And </a:t>
            </a:r>
            <a:r>
              <a:rPr>
                <a:solidFill>
                  <a:srgbClr val="9CF5F5"/>
                </a:solidFill>
              </a:rPr>
              <a:t>Share it in Twitter</a:t>
            </a:r>
            <a:r>
              <a:t> with "phmb" </a:t>
            </a:r>
          </a:p>
          <a:p>
            <a:pPr algn="l"/>
            <a:r>
              <a:t>           and “password-weak"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Then </a:t>
            </a:r>
            <a:r>
              <a:t>No tweet should be post about "Refinement…"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Imperative low level scenarios refer to detailed steps that add little to the specification"/>
          <p:cNvSpPr txBox="1"/>
          <p:nvPr>
            <p:ph type="title"/>
          </p:nvPr>
        </p:nvSpPr>
        <p:spPr>
          <a:xfrm>
            <a:off x="1270000" y="1626781"/>
            <a:ext cx="10464800" cy="6500038"/>
          </a:xfrm>
          <a:prstGeom prst="rect">
            <a:avLst/>
          </a:prstGeom>
        </p:spPr>
        <p:txBody>
          <a:bodyPr/>
          <a:lstStyle/>
          <a:p>
            <a:pPr indent="317500">
              <a:spcBef>
                <a:spcPts val="2400"/>
              </a:spcBef>
              <a:defRPr sz="8300"/>
            </a:pPr>
            <a:r>
              <a:rPr>
                <a:solidFill>
                  <a:srgbClr val="FEFB27"/>
                </a:solidFill>
              </a:rPr>
              <a:t>Imperative</a:t>
            </a:r>
            <a:r>
              <a:t> low level scenarios refer to detailed steps that add little to the specification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hat is requirements engineer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requirements engineering?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Avoid low (abstraction) level steps"/>
          <p:cNvSpPr txBox="1"/>
          <p:nvPr>
            <p:ph type="title"/>
          </p:nvPr>
        </p:nvSpPr>
        <p:spPr>
          <a:xfrm>
            <a:off x="585346" y="254000"/>
            <a:ext cx="12037851" cy="3076779"/>
          </a:xfrm>
          <a:prstGeom prst="rect">
            <a:avLst/>
          </a:prstGeom>
        </p:spPr>
        <p:txBody>
          <a:bodyPr/>
          <a:lstStyle/>
          <a:p>
            <a:pPr/>
            <a:r>
              <a:t>Avoid low (abstraction) level steps</a:t>
            </a:r>
          </a:p>
        </p:txBody>
      </p:sp>
      <p:sp>
        <p:nvSpPr>
          <p:cNvPr id="586" name="Given I am at the &quot;login&quot; page…"/>
          <p:cNvSpPr txBox="1"/>
          <p:nvPr/>
        </p:nvSpPr>
        <p:spPr>
          <a:xfrm>
            <a:off x="558994" y="3695000"/>
            <a:ext cx="9809784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   Given </a:t>
            </a:r>
            <a:r>
              <a:rPr>
                <a:solidFill>
                  <a:srgbClr val="FE2B00"/>
                </a:solidFill>
              </a:rPr>
              <a:t>I am at the "login" page </a:t>
            </a:r>
            <a:endParaRPr>
              <a:solidFill>
                <a:srgbClr val="FE2B00"/>
              </a:solidFill>
            </a:endParaRPr>
          </a:p>
          <a:p>
            <a:pPr algn="l"/>
            <a:r>
              <a:rPr>
                <a:solidFill>
                  <a:srgbClr val="9CF5F5"/>
                </a:solidFill>
              </a:rP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rPr>
                <a:solidFill>
                  <a:srgbClr val="9CF5F5"/>
                </a:solidFill>
              </a:rPr>
              <a:t> </a:t>
            </a:r>
            <a:r>
              <a:rPr>
                <a:solidFill>
                  <a:srgbClr val="FE2B00"/>
                </a:solidFill>
              </a:rPr>
              <a:t>I see a "login" textfield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 </a:t>
            </a:r>
            <a:r>
              <a:rPr>
                <a:solidFill>
                  <a:srgbClr val="FE2B00"/>
                </a:solidFill>
              </a:rPr>
              <a:t>I type "phmb" in the "login" textfield</a:t>
            </a:r>
            <a:r>
              <a:t> </a:t>
            </a:r>
            <a:endParaRPr>
              <a:solidFill>
                <a:srgbClr val="9CF5F5"/>
              </a:solidFill>
            </a:endParaRPr>
          </a:p>
          <a:p>
            <a:pPr algn="l"/>
            <a:r>
              <a:rPr>
                <a:solidFill>
                  <a:srgbClr val="9CF5F5"/>
                </a:solidFill>
              </a:rPr>
              <a:t> </a:t>
            </a:r>
            <a:r>
              <a:rPr>
                <a:solidFill>
                  <a:srgbClr val="FEFB27"/>
                </a:solidFill>
              </a:rPr>
              <a:t>   And</a:t>
            </a:r>
            <a:r>
              <a:rPr>
                <a:solidFill>
                  <a:srgbClr val="FEFB27"/>
                </a:solidFill>
              </a:rPr>
              <a:t> </a:t>
            </a:r>
            <a:r>
              <a:rPr>
                <a:solidFill>
                  <a:srgbClr val="FE2B00"/>
                </a:solidFill>
              </a:rPr>
              <a:t>… I click…</a:t>
            </a:r>
          </a:p>
        </p:txBody>
      </p:sp>
      <p:sp>
        <p:nvSpPr>
          <p:cNvPr id="587" name="Given I am logged as &quot;admin&quot;…"/>
          <p:cNvSpPr txBox="1"/>
          <p:nvPr/>
        </p:nvSpPr>
        <p:spPr>
          <a:xfrm>
            <a:off x="3912756" y="6771845"/>
            <a:ext cx="8859144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   Given </a:t>
            </a:r>
            <a:r>
              <a:rPr>
                <a:solidFill>
                  <a:srgbClr val="9CF5F5"/>
                </a:solidFill>
              </a:rPr>
              <a:t>I am logged as</a:t>
            </a:r>
            <a:r>
              <a:t> "admin"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And</a:t>
            </a:r>
            <a:r>
              <a:t> I am at the…</a:t>
            </a:r>
          </a:p>
        </p:txBody>
      </p:sp>
      <p:sp>
        <p:nvSpPr>
          <p:cNvPr id="591" name="Connection Line"/>
          <p:cNvSpPr/>
          <p:nvPr/>
        </p:nvSpPr>
        <p:spPr>
          <a:xfrm>
            <a:off x="1904482" y="6516625"/>
            <a:ext cx="2008255" cy="973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204" y="16080"/>
                  <a:pt x="7004" y="8880"/>
                  <a:pt x="0" y="0"/>
                </a:cubicBezTo>
              </a:path>
            </a:pathLst>
          </a:custGeom>
          <a:ln w="88900">
            <a:solidFill>
              <a:srgbClr val="FEFB27"/>
            </a:solidFill>
            <a:miter lim="400000"/>
            <a:headEnd type="stealth"/>
          </a:ln>
        </p:spPr>
        <p:txBody>
          <a:bodyPr/>
          <a:lstStyle/>
          <a:p>
            <a:pPr/>
          </a:p>
        </p:txBody>
      </p:sp>
      <p:sp>
        <p:nvSpPr>
          <p:cNvPr id="589" name="all that for a…"/>
          <p:cNvSpPr txBox="1"/>
          <p:nvPr/>
        </p:nvSpPr>
        <p:spPr>
          <a:xfrm>
            <a:off x="229703" y="6994155"/>
            <a:ext cx="3027686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all that for a </a:t>
            </a:r>
          </a:p>
          <a:p>
            <a:pPr/>
            <a:r>
              <a:t>single step!</a:t>
            </a:r>
          </a:p>
        </p:txBody>
      </p:sp>
      <p:sp>
        <p:nvSpPr>
          <p:cNvPr id="590" name="avoid referring to specific GUI elements"/>
          <p:cNvSpPr/>
          <p:nvPr/>
        </p:nvSpPr>
        <p:spPr>
          <a:xfrm>
            <a:off x="9977040" y="2838396"/>
            <a:ext cx="3027568" cy="2116503"/>
          </a:xfrm>
          <a:prstGeom prst="wedgeEllipseCallout">
            <a:avLst>
              <a:gd name="adj1" fmla="val -43742"/>
              <a:gd name="adj2" fmla="val 59184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avoid referring to specific GUI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Avoid imperative scenarios!…"/>
          <p:cNvSpPr txBox="1"/>
          <p:nvPr>
            <p:ph type="title"/>
          </p:nvPr>
        </p:nvSpPr>
        <p:spPr>
          <a:xfrm>
            <a:off x="1270000" y="1383115"/>
            <a:ext cx="10464800" cy="6987370"/>
          </a:xfrm>
          <a:prstGeom prst="rect">
            <a:avLst/>
          </a:prstGeom>
        </p:spPr>
        <p:txBody>
          <a:bodyPr/>
          <a:lstStyle/>
          <a:p>
            <a:pPr/>
            <a:r>
              <a:t>Avoid imperative scenarios!</a:t>
            </a:r>
          </a:p>
          <a:p>
            <a:pPr/>
          </a:p>
          <a:p>
            <a:pPr/>
            <a:r>
              <a:t>No need for that in your project!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User interface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interface scenarios</a:t>
            </a:r>
          </a:p>
        </p:txBody>
      </p:sp>
      <p:sp>
        <p:nvSpPr>
          <p:cNvPr id="598" name="Directly refer to user interface elements, events, and navigation, but in an abstract way…"/>
          <p:cNvSpPr txBox="1"/>
          <p:nvPr>
            <p:ph type="body" idx="1"/>
          </p:nvPr>
        </p:nvSpPr>
        <p:spPr>
          <a:xfrm>
            <a:off x="1270000" y="2902795"/>
            <a:ext cx="10464800" cy="6377593"/>
          </a:xfrm>
          <a:prstGeom prst="rect">
            <a:avLst/>
          </a:prstGeom>
        </p:spPr>
        <p:txBody>
          <a:bodyPr/>
          <a:lstStyle/>
          <a:p>
            <a:pPr marL="807357" indent="-489857">
              <a:defRPr sz="3600"/>
            </a:pPr>
            <a:r>
              <a:t>Directly refer to user interface elements, events, and navigation, </a:t>
            </a:r>
            <a:r>
              <a:rPr>
                <a:solidFill>
                  <a:srgbClr val="FEFB27"/>
                </a:solidFill>
              </a:rPr>
              <a:t>but in an abstract way</a:t>
            </a:r>
          </a:p>
          <a:p>
            <a:pPr marL="807357" indent="-489857">
              <a:defRPr sz="3600"/>
            </a:pPr>
            <a:r>
              <a:t>Focus on overall, </a:t>
            </a:r>
            <a:r>
              <a:rPr>
                <a:solidFill>
                  <a:srgbClr val="FEFB27"/>
                </a:solidFill>
              </a:rPr>
              <a:t>visible (not internal)</a:t>
            </a:r>
            <a:r>
              <a:t>, user related, input/output system behaviour</a:t>
            </a:r>
          </a:p>
          <a:p>
            <a:pPr marL="807357" indent="-489857">
              <a:defRPr sz="3600"/>
            </a:pPr>
            <a:r>
              <a:t>Focus on effects to the system </a:t>
            </a:r>
            <a:r>
              <a:rPr>
                <a:solidFill>
                  <a:srgbClr val="FEFB27"/>
                </a:solidFill>
              </a:rPr>
              <a:t>user interface state</a:t>
            </a:r>
            <a:r>
              <a:t>, not internal system state</a:t>
            </a:r>
          </a:p>
          <a:p>
            <a:pPr marL="807357" indent="-489857">
              <a:defRPr sz="3600"/>
            </a:pPr>
            <a:r>
              <a:t>Often specify </a:t>
            </a:r>
            <a:r>
              <a:rPr>
                <a:solidFill>
                  <a:srgbClr val="FEFB27"/>
                </a:solidFill>
              </a:rPr>
              <a:t>explicit</a:t>
            </a:r>
            <a:r>
              <a:t> requirements</a:t>
            </a:r>
          </a:p>
          <a:p>
            <a:pPr marL="807357" indent="-489857">
              <a:defRPr sz="3600"/>
            </a:pPr>
            <a:r>
              <a:t>Think about sequence of snapshots of a particular, concrete, use of the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601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602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How to specify features?"/>
          <p:cNvSpPr txBox="1"/>
          <p:nvPr>
            <p:ph type="title"/>
          </p:nvPr>
        </p:nvSpPr>
        <p:spPr>
          <a:xfrm>
            <a:off x="1270000" y="2090561"/>
            <a:ext cx="10464800" cy="5572478"/>
          </a:xfrm>
          <a:prstGeom prst="rect">
            <a:avLst/>
          </a:prstGeom>
        </p:spPr>
        <p:txBody>
          <a:bodyPr/>
          <a:lstStyle/>
          <a:p>
            <a:pPr/>
            <a:r>
              <a:t>How to specify features?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More realistic example, focus on relevant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realistic example, focus on relevant scenarios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RQ6: The system should compute average 6.5…"/>
          <p:cNvSpPr txBox="1"/>
          <p:nvPr/>
        </p:nvSpPr>
        <p:spPr>
          <a:xfrm>
            <a:off x="248535" y="469899"/>
            <a:ext cx="12530696" cy="881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RQ6: </a:t>
            </a:r>
            <a:r>
              <a:t>The system should compute average 6.5 </a:t>
            </a:r>
          </a:p>
          <a:p>
            <a:pPr algn="l"/>
            <a:r>
              <a:t>for a student that has at least one MANA and 60% MA </a:t>
            </a:r>
          </a:p>
          <a:p>
            <a:pPr algn="l"/>
            <a:r>
              <a:t>or MPA.</a:t>
            </a:r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Scenario</a:t>
            </a:r>
            <a:r>
              <a:t>: see average for concepts MA, MANA, MA </a:t>
            </a:r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The student "João Vasconcelos" has achieved "MA, </a:t>
            </a:r>
          </a:p>
          <a:p>
            <a:pPr algn="l"/>
            <a:r>
              <a:t>          MANA, MA" for the evaluated learning goals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I’m at the "grades" page 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ask the system to compute averages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I’m still at the "grades" page 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 see "6.5" at row "João Vasconcelos" and column </a:t>
            </a:r>
          </a:p>
          <a:p>
            <a:pPr algn="l"/>
            <a:r>
              <a:t>       "semester average"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Different states, possibly different action effects"/>
          <p:cNvSpPr txBox="1"/>
          <p:nvPr>
            <p:ph type="title"/>
          </p:nvPr>
        </p:nvSpPr>
        <p:spPr>
          <a:xfrm>
            <a:off x="935854" y="223231"/>
            <a:ext cx="11133092" cy="2662714"/>
          </a:xfrm>
          <a:prstGeom prst="rect">
            <a:avLst/>
          </a:prstGeom>
        </p:spPr>
        <p:txBody>
          <a:bodyPr/>
          <a:lstStyle/>
          <a:p>
            <a:pPr/>
            <a:r>
              <a:t>Different states, possibly different action effects</a:t>
            </a:r>
          </a:p>
        </p:txBody>
      </p:sp>
      <p:sp>
        <p:nvSpPr>
          <p:cNvPr id="611" name="state"/>
          <p:cNvSpPr/>
          <p:nvPr/>
        </p:nvSpPr>
        <p:spPr>
          <a:xfrm>
            <a:off x="1987676" y="3536201"/>
            <a:ext cx="3270751" cy="1659276"/>
          </a:xfrm>
          <a:prstGeom prst="roundRect">
            <a:avLst>
              <a:gd name="adj" fmla="val 13715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state </a:t>
            </a:r>
          </a:p>
        </p:txBody>
      </p:sp>
      <p:sp>
        <p:nvSpPr>
          <p:cNvPr id="612" name="new state"/>
          <p:cNvSpPr/>
          <p:nvPr/>
        </p:nvSpPr>
        <p:spPr>
          <a:xfrm>
            <a:off x="1987676" y="7286259"/>
            <a:ext cx="3270751" cy="1659276"/>
          </a:xfrm>
          <a:prstGeom prst="roundRect">
            <a:avLst>
              <a:gd name="adj" fmla="val 13715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3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new state</a:t>
            </a:r>
          </a:p>
        </p:txBody>
      </p:sp>
      <p:sp>
        <p:nvSpPr>
          <p:cNvPr id="613" name="Line"/>
          <p:cNvSpPr/>
          <p:nvPr/>
        </p:nvSpPr>
        <p:spPr>
          <a:xfrm flipH="1">
            <a:off x="3609125" y="5210562"/>
            <a:ext cx="1" cy="2060612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4" name="action"/>
          <p:cNvSpPr txBox="1"/>
          <p:nvPr/>
        </p:nvSpPr>
        <p:spPr>
          <a:xfrm>
            <a:off x="3941183" y="5878918"/>
            <a:ext cx="143113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action</a:t>
            </a:r>
          </a:p>
        </p:txBody>
      </p:sp>
      <p:sp>
        <p:nvSpPr>
          <p:cNvPr id="615" name="another state"/>
          <p:cNvSpPr/>
          <p:nvPr/>
        </p:nvSpPr>
        <p:spPr>
          <a:xfrm>
            <a:off x="7632486" y="3536201"/>
            <a:ext cx="3270751" cy="1659276"/>
          </a:xfrm>
          <a:prstGeom prst="roundRect">
            <a:avLst>
              <a:gd name="adj" fmla="val 13715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another state </a:t>
            </a:r>
          </a:p>
        </p:txBody>
      </p:sp>
      <p:sp>
        <p:nvSpPr>
          <p:cNvPr id="616" name="another new state"/>
          <p:cNvSpPr/>
          <p:nvPr/>
        </p:nvSpPr>
        <p:spPr>
          <a:xfrm>
            <a:off x="7632486" y="7286259"/>
            <a:ext cx="3270751" cy="1659276"/>
          </a:xfrm>
          <a:prstGeom prst="roundRect">
            <a:avLst>
              <a:gd name="adj" fmla="val 13715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3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another new state</a:t>
            </a:r>
          </a:p>
        </p:txBody>
      </p:sp>
      <p:sp>
        <p:nvSpPr>
          <p:cNvPr id="617" name="Line"/>
          <p:cNvSpPr/>
          <p:nvPr/>
        </p:nvSpPr>
        <p:spPr>
          <a:xfrm>
            <a:off x="9253934" y="5210562"/>
            <a:ext cx="1" cy="2060613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8" name="action"/>
          <p:cNvSpPr txBox="1"/>
          <p:nvPr/>
        </p:nvSpPr>
        <p:spPr>
          <a:xfrm>
            <a:off x="9585992" y="5878918"/>
            <a:ext cx="143113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RQ7: The system should compute average 7…"/>
          <p:cNvSpPr txBox="1"/>
          <p:nvPr/>
        </p:nvSpPr>
        <p:spPr>
          <a:xfrm>
            <a:off x="248535" y="781050"/>
            <a:ext cx="12759891" cy="819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RQ7: </a:t>
            </a:r>
            <a:r>
              <a:t>The system should compute average 7 </a:t>
            </a:r>
          </a:p>
          <a:p>
            <a:pPr algn="l"/>
            <a:r>
              <a:t>for a student that has no MANAs and less than 20% MA.</a:t>
            </a:r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Scenario</a:t>
            </a:r>
            <a:r>
              <a:t>: see average for concepts MPA, MPA, MPA </a:t>
            </a:r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The student "João Vasconcelos" has achieved "MPA, </a:t>
            </a:r>
          </a:p>
          <a:p>
            <a:pPr algn="l"/>
            <a:r>
              <a:t>          MPA, MPA" for the evaluated learning goals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I’m at the "grades" page 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ask the system to compute averages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I’m still at the "grades" page 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 see "7" at row "João Vasconcelos" and column </a:t>
            </a:r>
          </a:p>
          <a:p>
            <a:pPr algn="l"/>
            <a:r>
              <a:t>       "semester average"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RQ8: The system should not compute average unless a student has grades for all evaluated learning goals.…"/>
          <p:cNvSpPr txBox="1"/>
          <p:nvPr/>
        </p:nvSpPr>
        <p:spPr>
          <a:xfrm>
            <a:off x="248535" y="781050"/>
            <a:ext cx="12759891" cy="819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RQ8: </a:t>
            </a:r>
            <a:r>
              <a:t>The system should not compute average unless a student has grades for all evaluated learning goals.</a:t>
            </a:r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Scenario</a:t>
            </a:r>
            <a:r>
              <a:t>: see average for concepts MPA, MPA, - </a:t>
            </a:r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The student "João Vasconcelos" has achieved "MPA, </a:t>
            </a:r>
          </a:p>
          <a:p>
            <a:pPr algn="l"/>
            <a:r>
              <a:t>          MPA, -" for the evaluated learning goals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I’m at the "grades" page 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ask the system to compute averages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I’m still at the "grades" page 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 see "Not available" at row "João Vasconcelos" </a:t>
            </a:r>
          </a:p>
          <a:p>
            <a:pPr algn="l"/>
            <a:r>
              <a:t>       and column "semester average"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We have to develop a new feature"/>
          <p:cNvSpPr txBox="1"/>
          <p:nvPr>
            <p:ph type="title"/>
          </p:nvPr>
        </p:nvSpPr>
        <p:spPr>
          <a:xfrm>
            <a:off x="1270000" y="254000"/>
            <a:ext cx="10464800" cy="3732997"/>
          </a:xfrm>
          <a:prstGeom prst="rect">
            <a:avLst/>
          </a:prstGeom>
        </p:spPr>
        <p:txBody>
          <a:bodyPr/>
          <a:lstStyle/>
          <a:p>
            <a:pPr/>
            <a:r>
              <a:t>We have to develop a new feature</a:t>
            </a:r>
          </a:p>
        </p:txBody>
      </p:sp>
      <p:pic>
        <p:nvPicPr>
          <p:cNvPr id="240" name="Screen Shot 2017-03-09 at 11.10.20.png" descr="Screen Shot 2017-03-09 at 11.10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98" y="4962509"/>
            <a:ext cx="12763204" cy="2503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pecification of the grade average feature"/>
          <p:cNvSpPr txBox="1"/>
          <p:nvPr>
            <p:ph type="title"/>
          </p:nvPr>
        </p:nvSpPr>
        <p:spPr>
          <a:xfrm>
            <a:off x="1270000" y="254000"/>
            <a:ext cx="10464800" cy="2623091"/>
          </a:xfrm>
          <a:prstGeom prst="rect">
            <a:avLst/>
          </a:prstGeom>
        </p:spPr>
        <p:txBody>
          <a:bodyPr/>
          <a:lstStyle/>
          <a:p>
            <a:pPr/>
            <a:r>
              <a:t>Specification of the grade average feature</a:t>
            </a:r>
          </a:p>
        </p:txBody>
      </p:sp>
      <p:pic>
        <p:nvPicPr>
          <p:cNvPr id="6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505" y="3469019"/>
            <a:ext cx="5306783" cy="2623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4626" y="3816956"/>
            <a:ext cx="5951721" cy="2736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3205" y="6684038"/>
            <a:ext cx="5607372" cy="2519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Feature spec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specifications</a:t>
            </a:r>
          </a:p>
        </p:txBody>
      </p:sp>
      <p:sp>
        <p:nvSpPr>
          <p:cNvPr id="630" name="https://github.com/carrierwaveuploader/carrierwave/blob/master/features/file_storage.feature"/>
          <p:cNvSpPr txBox="1"/>
          <p:nvPr/>
        </p:nvSpPr>
        <p:spPr>
          <a:xfrm>
            <a:off x="439387" y="8220399"/>
            <a:ext cx="5829314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100" u="sng"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https://github.com/carrierwaveuploader/carrierwave/blob/master/features/file_storage.feature</a:t>
            </a:r>
          </a:p>
        </p:txBody>
      </p:sp>
      <p:pic>
        <p:nvPicPr>
          <p:cNvPr id="6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603" y="3027485"/>
            <a:ext cx="5729980" cy="5152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6599" y="2167483"/>
            <a:ext cx="4786413" cy="7179618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https://github.com/concord-consortium/rigse/blob/master/features/admin_works_with_projects.feature"/>
          <p:cNvSpPr txBox="1"/>
          <p:nvPr/>
        </p:nvSpPr>
        <p:spPr>
          <a:xfrm>
            <a:off x="7009589" y="9385480"/>
            <a:ext cx="5940433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https://github.com/concord-consortium/rigse/blob/master/features/admin_works_with_projects.feature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138" y="146171"/>
            <a:ext cx="7470524" cy="9269174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https://github.com/concord-consortium/rigse/blob/master/features/manager_updates_account_information.feature"/>
          <p:cNvSpPr txBox="1"/>
          <p:nvPr/>
        </p:nvSpPr>
        <p:spPr>
          <a:xfrm>
            <a:off x="3116732" y="9449508"/>
            <a:ext cx="656492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https://github.com/concord-consortium/rigse/blob/master/features/manager_updates_account_information.feature</a:t>
            </a:r>
          </a:p>
        </p:txBody>
      </p:sp>
      <p:sp>
        <p:nvSpPr>
          <p:cNvPr id="637" name="common initial steps for all scenarios in a feature"/>
          <p:cNvSpPr/>
          <p:nvPr/>
        </p:nvSpPr>
        <p:spPr>
          <a:xfrm>
            <a:off x="10479000" y="1768926"/>
            <a:ext cx="2342012" cy="3038941"/>
          </a:xfrm>
          <a:prstGeom prst="wedgeEllipseCallout">
            <a:avLst>
              <a:gd name="adj1" fmla="val -56930"/>
              <a:gd name="adj2" fmla="val -46397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common initial steps for all scenarios in a feature</a:t>
            </a:r>
          </a:p>
        </p:txBody>
      </p:sp>
      <p:sp>
        <p:nvSpPr>
          <p:cNvPr id="638" name="values for instantiating variables used in a scenario"/>
          <p:cNvSpPr/>
          <p:nvPr/>
        </p:nvSpPr>
        <p:spPr>
          <a:xfrm>
            <a:off x="157572" y="5197829"/>
            <a:ext cx="2327846" cy="3290593"/>
          </a:xfrm>
          <a:prstGeom prst="wedgeEllipseCallout">
            <a:avLst>
              <a:gd name="adj1" fmla="val 57583"/>
              <a:gd name="adj2" fmla="val -51768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values for instantiating variables used in a scenario</a:t>
            </a:r>
          </a:p>
        </p:txBody>
      </p:sp>
      <p:pic>
        <p:nvPicPr>
          <p:cNvPr id="639" name="Rounded Rectangle Rounded rectangle" descr="Rounded Rectangle Rounded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18766" y="4969910"/>
            <a:ext cx="1358248" cy="373984"/>
          </a:xfrm>
          <a:prstGeom prst="rect">
            <a:avLst/>
          </a:prstGeom>
        </p:spPr>
      </p:pic>
      <p:pic>
        <p:nvPicPr>
          <p:cNvPr id="641" name="Rounded Rectangle Rounded rectangle" descr="Rounded Rectangle Rounded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20475">
            <a:off x="6744061" y="4275217"/>
            <a:ext cx="1686850" cy="373984"/>
          </a:xfrm>
          <a:prstGeom prst="rect">
            <a:avLst/>
          </a:prstGeom>
        </p:spPr>
      </p:pic>
      <p:pic>
        <p:nvPicPr>
          <p:cNvPr id="643" name="Rounded Rectangle Rounded rectangle" descr="Rounded Rectangle Rounded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20475">
            <a:off x="5963997" y="3324412"/>
            <a:ext cx="1686850" cy="37398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5619" r="0" b="0"/>
          <a:stretch>
            <a:fillRect/>
          </a:stretch>
        </p:blipFill>
        <p:spPr>
          <a:xfrm>
            <a:off x="415684" y="1321748"/>
            <a:ext cx="12049567" cy="514014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https://github.com/concord-consortium/rigse/blob/master/features/manager_updates_account_information.feature"/>
          <p:cNvSpPr txBox="1"/>
          <p:nvPr/>
        </p:nvSpPr>
        <p:spPr>
          <a:xfrm>
            <a:off x="415684" y="989651"/>
            <a:ext cx="656492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https://github.com/concord-consortium/rigse/blob/master/features/manager_updates_account_information.feature</a:t>
            </a:r>
          </a:p>
        </p:txBody>
      </p:sp>
      <p:sp>
        <p:nvSpPr>
          <p:cNvPr id="648" name="longer paths,…"/>
          <p:cNvSpPr/>
          <p:nvPr/>
        </p:nvSpPr>
        <p:spPr>
          <a:xfrm>
            <a:off x="7414894" y="6974747"/>
            <a:ext cx="4340011" cy="1836933"/>
          </a:xfrm>
          <a:prstGeom prst="wedgeEllipseCallout">
            <a:avLst>
              <a:gd name="adj1" fmla="val -30236"/>
              <a:gd name="adj2" fmla="val -74343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longer paths,</a:t>
            </a:r>
          </a:p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less reuse</a:t>
            </a:r>
          </a:p>
        </p:txBody>
      </p:sp>
      <p:sp>
        <p:nvSpPr>
          <p:cNvPr id="649" name="Interleaving Whens and Thens"/>
          <p:cNvSpPr/>
          <p:nvPr/>
        </p:nvSpPr>
        <p:spPr>
          <a:xfrm>
            <a:off x="1939443" y="7080405"/>
            <a:ext cx="4106492" cy="1836582"/>
          </a:xfrm>
          <a:prstGeom prst="wedgeEllipseCallout">
            <a:avLst>
              <a:gd name="adj1" fmla="val -29112"/>
              <a:gd name="adj2" fmla="val -74348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Interleaving </a:t>
            </a:r>
            <a:r>
              <a:rPr>
                <a:solidFill>
                  <a:srgbClr val="FEFB27"/>
                </a:solidFill>
              </a:rPr>
              <a:t>Whens</a:t>
            </a:r>
            <a:r>
              <a:t> and </a:t>
            </a:r>
            <a:r>
              <a:rPr>
                <a:solidFill>
                  <a:srgbClr val="FEFB27"/>
                </a:solidFill>
              </a:rPr>
              <a:t>Thens</a:t>
            </a:r>
          </a:p>
        </p:txBody>
      </p:sp>
      <p:sp>
        <p:nvSpPr>
          <p:cNvPr id="650" name="imperative, too sensitive to changes in the GUI"/>
          <p:cNvSpPr/>
          <p:nvPr/>
        </p:nvSpPr>
        <p:spPr>
          <a:xfrm>
            <a:off x="8397838" y="225071"/>
            <a:ext cx="4489482" cy="1795911"/>
          </a:xfrm>
          <a:prstGeom prst="wedgeEllipseCallout">
            <a:avLst>
              <a:gd name="adj1" fmla="val -61369"/>
              <a:gd name="adj2" fmla="val 74537"/>
            </a:avLst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imperative, too sensitive to changes in the GUI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For simplicity, no branching (OR, if, while)…"/>
          <p:cNvSpPr txBox="1"/>
          <p:nvPr>
            <p:ph type="title"/>
          </p:nvPr>
        </p:nvSpPr>
        <p:spPr>
          <a:xfrm>
            <a:off x="1270000" y="1048500"/>
            <a:ext cx="10464800" cy="7656600"/>
          </a:xfrm>
          <a:prstGeom prst="rect">
            <a:avLst/>
          </a:prstGeom>
        </p:spPr>
        <p:txBody>
          <a:bodyPr/>
          <a:lstStyle/>
          <a:p>
            <a:pPr/>
            <a:r>
              <a:t>For simplicity, no branching (OR, if, while) </a:t>
            </a:r>
          </a:p>
          <a:p>
            <a:pPr/>
          </a:p>
          <a:p>
            <a:pPr/>
            <a:r>
              <a:t>Scenario as </a:t>
            </a:r>
            <a:r>
              <a:rPr>
                <a:solidFill>
                  <a:srgbClr val="FEFB27"/>
                </a:solidFill>
              </a:rPr>
              <a:t>path</a:t>
            </a:r>
            <a:r>
              <a:t>, not </a:t>
            </a:r>
            <a:r>
              <a:rPr>
                <a:solidFill>
                  <a:srgbClr val="FEFB27"/>
                </a:solidFill>
              </a:rPr>
              <a:t>subgraph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021" y="499755"/>
            <a:ext cx="9540758" cy="780245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scenario, specifies one or more requirements"/>
          <p:cNvSpPr/>
          <p:nvPr/>
        </p:nvSpPr>
        <p:spPr>
          <a:xfrm>
            <a:off x="7132232" y="6328198"/>
            <a:ext cx="3989307" cy="1736868"/>
          </a:xfrm>
          <a:prstGeom prst="wedgeEllipseCallout">
            <a:avLst>
              <a:gd name="adj1" fmla="val 18228"/>
              <a:gd name="adj2" fmla="val -9752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scenario, specifies one or more requirements</a:t>
            </a:r>
          </a:p>
        </p:txBody>
      </p:sp>
      <p:sp>
        <p:nvSpPr>
          <p:cNvPr id="656" name="feature,…"/>
          <p:cNvSpPr/>
          <p:nvPr/>
        </p:nvSpPr>
        <p:spPr>
          <a:xfrm>
            <a:off x="81953" y="3648667"/>
            <a:ext cx="3436073" cy="1562959"/>
          </a:xfrm>
          <a:prstGeom prst="wedgeEllipseCallout">
            <a:avLst>
              <a:gd name="adj1" fmla="val 32056"/>
              <a:gd name="adj2" fmla="val 70847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feature, </a:t>
            </a:r>
          </a:p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groups related scenarios</a:t>
            </a:r>
          </a:p>
        </p:txBody>
      </p:sp>
      <p:sp>
        <p:nvSpPr>
          <p:cNvPr id="657" name="functionality,…"/>
          <p:cNvSpPr/>
          <p:nvPr/>
        </p:nvSpPr>
        <p:spPr>
          <a:xfrm>
            <a:off x="1892341" y="7922791"/>
            <a:ext cx="3989307" cy="1736868"/>
          </a:xfrm>
          <a:prstGeom prst="wedgeEllipseCallout">
            <a:avLst>
              <a:gd name="adj1" fmla="val 13830"/>
              <a:gd name="adj2" fmla="val -81646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functionality, </a:t>
            </a:r>
          </a:p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specified by one or more scenarios</a:t>
            </a:r>
          </a:p>
        </p:txBody>
      </p:sp>
      <p:sp>
        <p:nvSpPr>
          <p:cNvPr id="658" name="constraints and quality requirements"/>
          <p:cNvSpPr/>
          <p:nvPr/>
        </p:nvSpPr>
        <p:spPr>
          <a:xfrm>
            <a:off x="10235074" y="499755"/>
            <a:ext cx="2769643" cy="2220201"/>
          </a:xfrm>
          <a:prstGeom prst="wedgeEllipseCallout">
            <a:avLst>
              <a:gd name="adj1" fmla="val -51828"/>
              <a:gd name="adj2" fmla="val 59009"/>
            </a:avLst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constraints and quality requirements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Feature as an organisational structure, defined by the engineer but perceived by users…"/>
          <p:cNvSpPr txBox="1"/>
          <p:nvPr>
            <p:ph type="title"/>
          </p:nvPr>
        </p:nvSpPr>
        <p:spPr>
          <a:xfrm>
            <a:off x="1153272" y="-1"/>
            <a:ext cx="10698256" cy="8258223"/>
          </a:xfrm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t>Feature as an organisational structure, defined by the engineer but perceived by users</a:t>
            </a:r>
          </a:p>
          <a:p>
            <a:pPr>
              <a:defRPr sz="7200"/>
            </a:pPr>
          </a:p>
          <a:p>
            <a:pPr>
              <a:defRPr sz="7200"/>
            </a:pPr>
            <a:r>
              <a:t>Feature granularity depends on organisational needs</a:t>
            </a:r>
          </a:p>
        </p:txBody>
      </p:sp>
      <p:sp>
        <p:nvSpPr>
          <p:cNvPr id="661" name="often obtained through composition and decomposition cycles"/>
          <p:cNvSpPr/>
          <p:nvPr/>
        </p:nvSpPr>
        <p:spPr>
          <a:xfrm>
            <a:off x="6944933" y="7907601"/>
            <a:ext cx="5877904" cy="1682092"/>
          </a:xfrm>
          <a:prstGeom prst="wedgeEllipseCallout">
            <a:avLst>
              <a:gd name="adj1" fmla="val -52147"/>
              <a:gd name="adj2" fmla="val -5647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often obtained through composition and decomposition cycles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Avoid redundant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Avoid redundant scenarios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RQ8: The system should not compute average unless a student has grades for all evaluated learning goals.…"/>
          <p:cNvSpPr txBox="1"/>
          <p:nvPr/>
        </p:nvSpPr>
        <p:spPr>
          <a:xfrm>
            <a:off x="248535" y="781050"/>
            <a:ext cx="12759891" cy="819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RQ8: </a:t>
            </a:r>
            <a:r>
              <a:t>The system should not compute average unless a student has grades for all evaluated learning goals.</a:t>
            </a:r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Scenario</a:t>
            </a:r>
            <a:r>
              <a:t>: see average for concepts MPA, MPA, - </a:t>
            </a:r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The student "João Vasconcelos" has achieved "MPA, </a:t>
            </a:r>
          </a:p>
          <a:p>
            <a:pPr algn="l"/>
            <a:r>
              <a:t>          MPA, -" for the evaluated learning goals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I’m at the "grades" page 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ask the system to compute averages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I’m still at the "grades" page 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 see "Not available" at row "João Vasconcelos" </a:t>
            </a:r>
          </a:p>
          <a:p>
            <a:pPr algn="l"/>
            <a:r>
              <a:t>       and column "semester average"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RQ8: The system should not compute average unless a student has grades for all evaluated learning goals.…"/>
          <p:cNvSpPr txBox="1"/>
          <p:nvPr/>
        </p:nvSpPr>
        <p:spPr>
          <a:xfrm>
            <a:off x="248535" y="781050"/>
            <a:ext cx="12759891" cy="819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RQ8: </a:t>
            </a:r>
            <a:r>
              <a:t>The system should not compute average unless a student has grades for all evaluated learning goals.</a:t>
            </a:r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Scenario</a:t>
            </a:r>
            <a:r>
              <a:t>: see average for concepts MPA,-, MPA </a:t>
            </a:r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The student "João Vasconcelos" has achieved "MPA, </a:t>
            </a:r>
          </a:p>
          <a:p>
            <a:pPr algn="l"/>
            <a:r>
              <a:t>          -, MPA” for the evaluated learning goals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I’m at the "grades" page 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ask the system to compute averages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I’m still at the "grades" page 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 see "Not available" at row "João Vasconcelos" </a:t>
            </a:r>
          </a:p>
          <a:p>
            <a:pPr algn="l"/>
            <a:r>
              <a:t>       and column "semester average"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We have to develop a new system"/>
          <p:cNvSpPr txBox="1"/>
          <p:nvPr>
            <p:ph type="title"/>
          </p:nvPr>
        </p:nvSpPr>
        <p:spPr>
          <a:xfrm>
            <a:off x="1270000" y="254000"/>
            <a:ext cx="10464800" cy="3731952"/>
          </a:xfrm>
          <a:prstGeom prst="rect">
            <a:avLst/>
          </a:prstGeom>
        </p:spPr>
        <p:txBody>
          <a:bodyPr/>
          <a:lstStyle/>
          <a:p>
            <a:pPr/>
            <a:r>
              <a:t>We have to develop a new system</a:t>
            </a:r>
          </a:p>
        </p:txBody>
      </p:sp>
      <p:sp>
        <p:nvSpPr>
          <p:cNvPr id="245" name="We have to develop a system for helping professors manage their classes…"/>
          <p:cNvSpPr txBox="1"/>
          <p:nvPr>
            <p:ph type="body" idx="1"/>
          </p:nvPr>
        </p:nvSpPr>
        <p:spPr>
          <a:xfrm>
            <a:off x="1270000" y="3427071"/>
            <a:ext cx="10464800" cy="5715001"/>
          </a:xfrm>
          <a:prstGeom prst="rect">
            <a:avLst/>
          </a:prstGeom>
        </p:spPr>
        <p:txBody>
          <a:bodyPr/>
          <a:lstStyle/>
          <a:p>
            <a:pPr/>
            <a:r>
              <a:t>We have to develop a system for helping professors manage their classes</a:t>
            </a:r>
          </a:p>
          <a:p>
            <a:pPr/>
            <a:r>
              <a:t>The system should keep track of students and their grades, compute averages and final grade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Redundancy comes from just changing the order of the grades"/>
          <p:cNvSpPr txBox="1"/>
          <p:nvPr>
            <p:ph type="title"/>
          </p:nvPr>
        </p:nvSpPr>
        <p:spPr>
          <a:xfrm>
            <a:off x="1270000" y="2468319"/>
            <a:ext cx="10464800" cy="3810001"/>
          </a:xfrm>
          <a:prstGeom prst="rect">
            <a:avLst/>
          </a:prstGeom>
        </p:spPr>
        <p:txBody>
          <a:bodyPr/>
          <a:lstStyle/>
          <a:p>
            <a:pPr/>
            <a:r>
              <a:t>Redundancy comes from just changing the order of the grades</a:t>
            </a:r>
          </a:p>
        </p:txBody>
      </p:sp>
      <p:sp>
        <p:nvSpPr>
          <p:cNvPr id="670" name="assuming that the order is not relevant in this system"/>
          <p:cNvSpPr/>
          <p:nvPr/>
        </p:nvSpPr>
        <p:spPr>
          <a:xfrm>
            <a:off x="4518421" y="7200194"/>
            <a:ext cx="4222916" cy="2189799"/>
          </a:xfrm>
          <a:prstGeom prst="wedgeEllipseCallout">
            <a:avLst>
              <a:gd name="adj1" fmla="val -56037"/>
              <a:gd name="adj2" fmla="val -82316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assuming that the order is not relevant in this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But no problem if the same step appears in a number of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no problem if the same step appears in a number of scenarios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Better specifying system behavi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900"/>
            </a:lvl1pPr>
          </a:lstStyle>
          <a:p>
            <a:pPr/>
            <a:r>
              <a:t>Better specifying system behavior</a:t>
            </a:r>
          </a:p>
        </p:txBody>
      </p:sp>
      <p:sp>
        <p:nvSpPr>
          <p:cNvPr id="675" name="Note the need to complement…"/>
          <p:cNvSpPr txBox="1"/>
          <p:nvPr>
            <p:ph type="body" idx="1"/>
          </p:nvPr>
        </p:nvSpPr>
        <p:spPr>
          <a:xfrm>
            <a:off x="1270000" y="2768600"/>
            <a:ext cx="10464800" cy="6703764"/>
          </a:xfrm>
          <a:prstGeom prst="rect">
            <a:avLst/>
          </a:prstGeom>
        </p:spPr>
        <p:txBody>
          <a:bodyPr/>
          <a:lstStyle/>
          <a:p>
            <a:pPr/>
            <a:r>
              <a:t>Note the need to complement </a:t>
            </a:r>
          </a:p>
          <a:p>
            <a:pPr lvl="1"/>
            <a:r>
              <a:t>success cases with failure cases, and </a:t>
            </a:r>
          </a:p>
          <a:p>
            <a:pPr lvl="1"/>
            <a:r>
              <a:t>corner cases with typical cases</a:t>
            </a:r>
          </a:p>
          <a:p>
            <a:pPr/>
            <a:r>
              <a:t>We could also better specify the effect to other state elements </a:t>
            </a:r>
          </a:p>
          <a:p>
            <a:pPr lvl="1"/>
            <a:r>
              <a:t>other students grades</a:t>
            </a:r>
          </a:p>
          <a:p>
            <a:pPr lvl="1"/>
            <a:r>
              <a:t>overall class average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he more constraints in the Then clauses of a scenario, the stronger the scenario requirements"/>
          <p:cNvSpPr txBox="1"/>
          <p:nvPr>
            <p:ph type="title"/>
          </p:nvPr>
        </p:nvSpPr>
        <p:spPr>
          <a:xfrm>
            <a:off x="1270000" y="1521205"/>
            <a:ext cx="10464800" cy="6711190"/>
          </a:xfrm>
          <a:prstGeom prst="rect">
            <a:avLst/>
          </a:prstGeom>
        </p:spPr>
        <p:txBody>
          <a:bodyPr/>
          <a:lstStyle/>
          <a:p>
            <a:pPr/>
            <a:r>
              <a:t>The more constraints in the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clauses of a scenario, the stronger the scenario requirements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The more constraints in the expected results of a test, the stronger the test"/>
          <p:cNvSpPr txBox="1"/>
          <p:nvPr>
            <p:ph type="title"/>
          </p:nvPr>
        </p:nvSpPr>
        <p:spPr>
          <a:xfrm>
            <a:off x="1270000" y="1997465"/>
            <a:ext cx="10464800" cy="5758670"/>
          </a:xfrm>
          <a:prstGeom prst="rect">
            <a:avLst/>
          </a:prstGeom>
        </p:spPr>
        <p:txBody>
          <a:bodyPr/>
          <a:lstStyle/>
          <a:p>
            <a:pPr/>
            <a:r>
              <a:t>The more constraints in the expected results of a test, the stronger the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682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683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How to specify service scenarios?"/>
          <p:cNvSpPr txBox="1"/>
          <p:nvPr>
            <p:ph type="title"/>
          </p:nvPr>
        </p:nvSpPr>
        <p:spPr>
          <a:xfrm>
            <a:off x="1270000" y="2090561"/>
            <a:ext cx="10464800" cy="5572478"/>
          </a:xfrm>
          <a:prstGeom prst="rect">
            <a:avLst/>
          </a:prstGeom>
        </p:spPr>
        <p:txBody>
          <a:bodyPr/>
          <a:lstStyle/>
          <a:p>
            <a:pPr/>
            <a:r>
              <a:t>How to specify service scenarios?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UI scenarios, and service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 scenarios, and service scenarios </a:t>
            </a:r>
          </a:p>
        </p:txBody>
      </p:sp>
      <p:pic>
        <p:nvPicPr>
          <p:cNvPr id="688" name="ClientServer.pdf" descr="ClientServ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7800" y="1824043"/>
            <a:ext cx="7536873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ClientServer.pdf" descr="ClientServe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7817" y="483116"/>
            <a:ext cx="7536873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ClientServer.pdf" descr="ClientServe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000" y="3470307"/>
            <a:ext cx="10464800" cy="4311586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GUI scenarios specify behavior observed by interacting with clients"/>
          <p:cNvSpPr/>
          <p:nvPr/>
        </p:nvSpPr>
        <p:spPr>
          <a:xfrm>
            <a:off x="77041" y="7196483"/>
            <a:ext cx="4553531" cy="2512407"/>
          </a:xfrm>
          <a:prstGeom prst="wedgeEllipseCallout">
            <a:avLst>
              <a:gd name="adj1" fmla="val 24489"/>
              <a:gd name="adj2" fmla="val -6125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GUI scenarios specify behavior observed by interacting with clients</a:t>
            </a:r>
          </a:p>
        </p:txBody>
      </p:sp>
      <p:sp>
        <p:nvSpPr>
          <p:cNvPr id="692" name="service scenarios specify behavior observed by interacting with servers"/>
          <p:cNvSpPr/>
          <p:nvPr/>
        </p:nvSpPr>
        <p:spPr>
          <a:xfrm>
            <a:off x="6542944" y="6287611"/>
            <a:ext cx="5096506" cy="2512408"/>
          </a:xfrm>
          <a:prstGeom prst="wedgeEllipseCallout">
            <a:avLst>
              <a:gd name="adj1" fmla="val 27207"/>
              <a:gd name="adj2" fmla="val -61250"/>
            </a:avLst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service scenarios specify behavior observed by interacting with servers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ervice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 scenarios</a:t>
            </a:r>
          </a:p>
        </p:txBody>
      </p:sp>
      <p:sp>
        <p:nvSpPr>
          <p:cNvPr id="695" name="Scenario: get student average…"/>
          <p:cNvSpPr txBox="1"/>
          <p:nvPr/>
        </p:nvSpPr>
        <p:spPr>
          <a:xfrm>
            <a:off x="440395" y="1922948"/>
            <a:ext cx="11944425" cy="756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Scenario</a:t>
            </a:r>
            <a:r>
              <a:t>: get student average </a:t>
            </a:r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the student "João Vasconcelos" is stored in the </a:t>
            </a:r>
          </a:p>
          <a:p>
            <a:pPr algn="l"/>
            <a:r>
              <a:t>          system with "MPA, MPA, MPA" for the </a:t>
            </a:r>
          </a:p>
          <a:p>
            <a:pPr algn="l"/>
            <a:r>
              <a:t>          evaluated learning goals 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ask the system for "João Vasconcelos” average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 the system returns “7"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 the student "João Vasconcelos" is stored in the </a:t>
            </a:r>
          </a:p>
          <a:p>
            <a:pPr algn="l"/>
            <a:r>
              <a:t>          system with "MPA, MPA, MPA" for the </a:t>
            </a:r>
          </a:p>
          <a:p>
            <a:pPr algn="l"/>
            <a:r>
              <a:t>          evaluated learning goals </a:t>
            </a:r>
          </a:p>
          <a:p>
            <a:pPr algn="l"/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Redundancy? Not exactly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Redundancy? Not exactly!</a:t>
            </a:r>
          </a:p>
        </p:txBody>
      </p:sp>
      <p:pic>
        <p:nvPicPr>
          <p:cNvPr id="6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0133" y="3593055"/>
            <a:ext cx="7776399" cy="4277703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Similar GUI scenario does not constrain service behavior"/>
          <p:cNvSpPr/>
          <p:nvPr/>
        </p:nvSpPr>
        <p:spPr>
          <a:xfrm>
            <a:off x="84882" y="1531029"/>
            <a:ext cx="3867120" cy="2022879"/>
          </a:xfrm>
          <a:prstGeom prst="wedgeEllipseCallout">
            <a:avLst>
              <a:gd name="adj1" fmla="val 42673"/>
              <a:gd name="adj2" fmla="val 59292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Similar GUI scenario does not constrain service behavior</a:t>
            </a:r>
          </a:p>
        </p:txBody>
      </p:sp>
      <p:sp>
        <p:nvSpPr>
          <p:cNvPr id="700" name="Last step makes sure that the action does not change stored data"/>
          <p:cNvSpPr/>
          <p:nvPr/>
        </p:nvSpPr>
        <p:spPr>
          <a:xfrm>
            <a:off x="8221712" y="7581962"/>
            <a:ext cx="4609285" cy="2022879"/>
          </a:xfrm>
          <a:prstGeom prst="wedgeEllipseCallout">
            <a:avLst>
              <a:gd name="adj1" fmla="val -57691"/>
              <a:gd name="adj2" fmla="val -57071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Last step makes sure that the action does not change stored data</a:t>
            </a:r>
          </a:p>
        </p:txBody>
      </p:sp>
      <p:sp>
        <p:nvSpPr>
          <p:cNvPr id="701" name="average operation could change data; shouldn’t does not imply doesn’t"/>
          <p:cNvSpPr/>
          <p:nvPr/>
        </p:nvSpPr>
        <p:spPr>
          <a:xfrm>
            <a:off x="84882" y="8040005"/>
            <a:ext cx="6723134" cy="1713601"/>
          </a:xfrm>
          <a:prstGeom prst="wedgeEllipseCallout">
            <a:avLst>
              <a:gd name="adj1" fmla="val 54613"/>
              <a:gd name="adj2" fmla="val -64005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average operation could change data; </a:t>
            </a:r>
            <a:r>
              <a:rPr>
                <a:solidFill>
                  <a:srgbClr val="FEFB27"/>
                </a:solidFill>
              </a:rPr>
              <a:t>shouldn’t</a:t>
            </a:r>
            <a:r>
              <a:t> does not imply </a:t>
            </a:r>
            <a:r>
              <a:rPr>
                <a:solidFill>
                  <a:srgbClr val="FEFB27"/>
                </a:solidFill>
              </a:rPr>
              <a:t>doesn’t</a:t>
            </a:r>
          </a:p>
        </p:txBody>
      </p:sp>
      <p:sp>
        <p:nvSpPr>
          <p:cNvPr id="702" name="GUI could hide service error"/>
          <p:cNvSpPr/>
          <p:nvPr/>
        </p:nvSpPr>
        <p:spPr>
          <a:xfrm>
            <a:off x="8828784" y="2636525"/>
            <a:ext cx="3867119" cy="1483590"/>
          </a:xfrm>
          <a:prstGeom prst="wedgeEllipseCallout">
            <a:avLst>
              <a:gd name="adj1" fmla="val -64266"/>
              <a:gd name="adj2" fmla="val 44460"/>
            </a:avLst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GUI could hide service error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Who are the stakeholder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are the </a:t>
            </a:r>
            <a:r>
              <a:rPr>
                <a:solidFill>
                  <a:srgbClr val="FEFB27"/>
                </a:solidFill>
              </a:rPr>
              <a:t>stakeholders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ervice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 scenarios</a:t>
            </a:r>
          </a:p>
        </p:txBody>
      </p:sp>
      <p:sp>
        <p:nvSpPr>
          <p:cNvPr id="705" name="Scenario: new article…"/>
          <p:cNvSpPr txBox="1"/>
          <p:nvPr/>
        </p:nvSpPr>
        <p:spPr>
          <a:xfrm>
            <a:off x="158750" y="3134936"/>
            <a:ext cx="12687300" cy="445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</a:t>
            </a:r>
            <a:r>
              <a:t> new article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the system has no article entitled </a:t>
            </a:r>
          </a:p>
          <a:p>
            <a:pPr algn="l"/>
            <a:r>
              <a:t>        "A theory of software product line refinement"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I create the article "A theory of software </a:t>
            </a:r>
          </a:p>
          <a:p>
            <a:pPr algn="l"/>
            <a:r>
              <a:t>         product line refinement" with file name "TCS.pdf"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the article "A theory of software product line </a:t>
            </a:r>
          </a:p>
          <a:p>
            <a:pPr algn="l"/>
            <a:r>
              <a:t>         refinement" is properly stored by the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ervice (or controller)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 (or controller) scenarios</a:t>
            </a:r>
          </a:p>
        </p:txBody>
      </p:sp>
      <p:sp>
        <p:nvSpPr>
          <p:cNvPr id="708" name="No mention to user interface elements,  abstractions, or navigation…"/>
          <p:cNvSpPr txBox="1"/>
          <p:nvPr>
            <p:ph type="body" idx="1"/>
          </p:nvPr>
        </p:nvSpPr>
        <p:spPr>
          <a:xfrm>
            <a:off x="483927" y="2768600"/>
            <a:ext cx="12036946" cy="6481713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EFB27"/>
                </a:solidFill>
              </a:rPr>
              <a:t>No</a:t>
            </a:r>
            <a:r>
              <a:t> mention to </a:t>
            </a:r>
            <a:r>
              <a:rPr>
                <a:solidFill>
                  <a:srgbClr val="FEFB27"/>
                </a:solidFill>
              </a:rPr>
              <a:t>user interface</a:t>
            </a:r>
            <a:r>
              <a:t> elements,  abstractions, or navigation</a:t>
            </a:r>
          </a:p>
          <a:p>
            <a:pPr/>
            <a:r>
              <a:t>Focus on system </a:t>
            </a:r>
            <a:r>
              <a:rPr>
                <a:solidFill>
                  <a:srgbClr val="FEFB27"/>
                </a:solidFill>
              </a:rPr>
              <a:t>services</a:t>
            </a:r>
            <a:r>
              <a:t>, actions</a:t>
            </a:r>
          </a:p>
          <a:p>
            <a:pPr/>
            <a:r>
              <a:t>Focus on queries and effects to the </a:t>
            </a:r>
            <a:r>
              <a:rPr>
                <a:solidFill>
                  <a:srgbClr val="FEFB27"/>
                </a:solidFill>
              </a:rPr>
              <a:t>internal system state</a:t>
            </a:r>
            <a:r>
              <a:t>, not to the system user interface state</a:t>
            </a:r>
          </a:p>
          <a:p>
            <a:pPr/>
            <a:r>
              <a:t>Often specify </a:t>
            </a:r>
            <a:r>
              <a:rPr>
                <a:solidFill>
                  <a:srgbClr val="FEFB27"/>
                </a:solidFill>
              </a:rPr>
              <a:t>implicit</a:t>
            </a:r>
            <a:r>
              <a:t> requirements, or </a:t>
            </a:r>
            <a:r>
              <a:rPr>
                <a:solidFill>
                  <a:srgbClr val="FEFB27"/>
                </a:solidFill>
              </a:rPr>
              <a:t>explicit</a:t>
            </a:r>
            <a:r>
              <a:t> API-specific scenarios</a:t>
            </a:r>
          </a:p>
          <a:p>
            <a:pPr/>
            <a:r>
              <a:t>Complement user interface scenarios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Take notes, now!"/>
          <p:cNvSpPr txBox="1"/>
          <p:nvPr>
            <p:ph type="title"/>
          </p:nvPr>
        </p:nvSpPr>
        <p:spPr>
          <a:xfrm>
            <a:off x="1270000" y="1638300"/>
            <a:ext cx="10464800" cy="5867400"/>
          </a:xfrm>
          <a:prstGeom prst="rect">
            <a:avLst/>
          </a:prstGeom>
        </p:spPr>
        <p:txBody>
          <a:bodyPr/>
          <a:lstStyle>
            <a:lvl1pPr>
              <a:defRPr sz="14200"/>
            </a:lvl1pPr>
          </a:lstStyle>
          <a:p>
            <a:pPr/>
            <a:r>
              <a:t>Take notes, now!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Hands on exercises"/>
          <p:cNvSpPr txBox="1"/>
          <p:nvPr>
            <p:ph type="title"/>
          </p:nvPr>
        </p:nvSpPr>
        <p:spPr>
          <a:xfrm>
            <a:off x="1270000" y="1182774"/>
            <a:ext cx="10464800" cy="5867401"/>
          </a:xfrm>
          <a:prstGeom prst="rect">
            <a:avLst/>
          </a:prstGeom>
        </p:spPr>
        <p:txBody>
          <a:bodyPr/>
          <a:lstStyle>
            <a:lvl1pPr>
              <a:defRPr sz="14200"/>
            </a:lvl1pPr>
          </a:lstStyle>
          <a:p>
            <a:pPr/>
            <a:r>
              <a:t>Hands on 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Requirements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Requirements 3, best pract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3, best practices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erguntas para a aula, do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Perguntas para a aula, docs</a:t>
            </a:r>
          </a:p>
        </p:txBody>
      </p:sp>
      <p:sp>
        <p:nvSpPr>
          <p:cNvPr id="721" name="Um dos itens da checklist de revisão de cenários é  &quot;Scenarios should parametrize steps&quot;. O que isso significa e porque é necessário? Qual a vantagem de revisar teste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8999" indent="-571499">
              <a:defRPr sz="3200"/>
            </a:pPr>
            <a:r>
              <a:t>Um dos itens da checklist de revisão de cenários é  "Scenarios should parametrize steps". O que isso significa e porque é necessário? Qual a vantagem de revisar testes?</a:t>
            </a:r>
          </a:p>
          <a:p>
            <a:pPr marL="888999" indent="-571499">
              <a:defRPr sz="3200"/>
            </a:pPr>
            <a:r>
              <a:t>Como uma pessoa responsável pela especificação de requisitos de um projeto define a quantidade de cenários, e que cenários especificar? </a:t>
            </a:r>
          </a:p>
          <a:p>
            <a:pPr marL="888999" indent="-571499">
              <a:defRPr sz="3200"/>
            </a:pPr>
            <a:r>
              <a:t>Por que é interessante especificar cenários que são independentes de plataforma?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726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727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Which practices help to direct requirements specific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practices help to direct requirements specification?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Two main activ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main activities</a:t>
            </a:r>
          </a:p>
        </p:txBody>
      </p:sp>
      <p:sp>
        <p:nvSpPr>
          <p:cNvPr id="732" name="Requirements elicitation"/>
          <p:cNvSpPr/>
          <p:nvPr/>
        </p:nvSpPr>
        <p:spPr>
          <a:xfrm>
            <a:off x="1883770" y="3937493"/>
            <a:ext cx="3250411" cy="1878614"/>
          </a:xfrm>
          <a:prstGeom prst="roundRect">
            <a:avLst>
              <a:gd name="adj" fmla="val 1327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Requirements elicitation</a:t>
            </a:r>
          </a:p>
        </p:txBody>
      </p:sp>
      <p:sp>
        <p:nvSpPr>
          <p:cNvPr id="733" name="Requirements specification"/>
          <p:cNvSpPr/>
          <p:nvPr/>
        </p:nvSpPr>
        <p:spPr>
          <a:xfrm>
            <a:off x="7870619" y="3937493"/>
            <a:ext cx="3250412" cy="1878614"/>
          </a:xfrm>
          <a:prstGeom prst="roundRect">
            <a:avLst>
              <a:gd name="adj" fmla="val 13279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Requirements specification</a:t>
            </a:r>
          </a:p>
        </p:txBody>
      </p:sp>
      <p:sp>
        <p:nvSpPr>
          <p:cNvPr id="734" name="Double Arrow"/>
          <p:cNvSpPr/>
          <p:nvPr/>
        </p:nvSpPr>
        <p:spPr>
          <a:xfrm>
            <a:off x="5326835" y="4634570"/>
            <a:ext cx="2351130" cy="484460"/>
          </a:xfrm>
          <a:prstGeom prst="leftRightArrow">
            <a:avLst>
              <a:gd name="adj1" fmla="val 32000"/>
              <a:gd name="adj2" fmla="val 115345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rofessors…"/>
          <p:cNvSpPr txBox="1"/>
          <p:nvPr>
            <p:ph type="title"/>
          </p:nvPr>
        </p:nvSpPr>
        <p:spPr>
          <a:xfrm>
            <a:off x="1270000" y="675293"/>
            <a:ext cx="10464800" cy="6448385"/>
          </a:xfrm>
          <a:prstGeom prst="rect">
            <a:avLst/>
          </a:prstGeom>
        </p:spPr>
        <p:txBody>
          <a:bodyPr/>
          <a:lstStyle/>
          <a:p>
            <a:pPr/>
            <a:r>
              <a:t>Professors</a:t>
            </a:r>
          </a:p>
          <a:p>
            <a:pPr/>
          </a:p>
          <a:p>
            <a:pPr/>
            <a:r>
              <a:t>Students</a:t>
            </a:r>
          </a:p>
          <a:p>
            <a:pPr/>
            <a:r>
              <a:t>Assistants</a:t>
            </a:r>
          </a:p>
          <a:p>
            <a:pPr/>
            <a:r>
              <a:t>Director of studies?</a:t>
            </a:r>
          </a:p>
        </p:txBody>
      </p:sp>
      <p:sp>
        <p:nvSpPr>
          <p:cNvPr id="252" name="depends if the system is going to be used for many courses"/>
          <p:cNvSpPr/>
          <p:nvPr/>
        </p:nvSpPr>
        <p:spPr>
          <a:xfrm>
            <a:off x="7477627" y="7419090"/>
            <a:ext cx="5133486" cy="1864521"/>
          </a:xfrm>
          <a:prstGeom prst="wedgeEllipseCallout">
            <a:avLst>
              <a:gd name="adj1" fmla="val -47902"/>
              <a:gd name="adj2" fmla="val -70714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depends if the system is going to be used for many courses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Requirements spec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specification</a:t>
            </a:r>
          </a:p>
        </p:txBody>
      </p:sp>
      <p:sp>
        <p:nvSpPr>
          <p:cNvPr id="737" name="Set of features + non-functional requirements…"/>
          <p:cNvSpPr txBox="1"/>
          <p:nvPr>
            <p:ph type="body" idx="1"/>
          </p:nvPr>
        </p:nvSpPr>
        <p:spPr>
          <a:xfrm>
            <a:off x="1270000" y="2488208"/>
            <a:ext cx="10464800" cy="5715001"/>
          </a:xfrm>
          <a:prstGeom prst="rect">
            <a:avLst/>
          </a:prstGeom>
        </p:spPr>
        <p:txBody>
          <a:bodyPr/>
          <a:lstStyle/>
          <a:p>
            <a:pPr/>
            <a:r>
              <a:t>Set of features + non-functional requirements </a:t>
            </a:r>
          </a:p>
          <a:p>
            <a:pPr/>
            <a:r>
              <a:t>Each feature has</a:t>
            </a:r>
          </a:p>
          <a:p>
            <a:pPr lvl="1"/>
            <a:r>
              <a:t>a set of user interface scenarios </a:t>
            </a:r>
          </a:p>
          <a:p>
            <a:pPr lvl="1"/>
            <a:r>
              <a:t>a set of service scenarios (mainly in case of server API exposure)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742" y="385746"/>
            <a:ext cx="12231315" cy="8982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ract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Practices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This typically does not contain enough information for development…"/>
          <p:cNvSpPr txBox="1"/>
          <p:nvPr>
            <p:ph type="title"/>
          </p:nvPr>
        </p:nvSpPr>
        <p:spPr>
          <a:xfrm>
            <a:off x="1270000" y="254000"/>
            <a:ext cx="10464800" cy="9077539"/>
          </a:xfrm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t>This typically does not contain enough information for development</a:t>
            </a:r>
          </a:p>
          <a:p>
            <a:pPr>
              <a:defRPr sz="7200"/>
            </a:pPr>
          </a:p>
          <a:p>
            <a:pPr>
              <a:defRPr sz="7200"/>
            </a:pPr>
            <a:r>
              <a:t>Assumes further interaction with stakeholders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Do not focus on trivial usage scenarios"/>
          <p:cNvSpPr txBox="1"/>
          <p:nvPr>
            <p:ph type="title"/>
          </p:nvPr>
        </p:nvSpPr>
        <p:spPr>
          <a:xfrm>
            <a:off x="1270000" y="254000"/>
            <a:ext cx="10464800" cy="2720646"/>
          </a:xfrm>
          <a:prstGeom prst="rect">
            <a:avLst/>
          </a:prstGeom>
        </p:spPr>
        <p:txBody>
          <a:bodyPr/>
          <a:lstStyle/>
          <a:p>
            <a:pPr lvl="1"/>
            <a:r>
              <a:t>Do not focus on trivial usage scenarios</a:t>
            </a:r>
          </a:p>
        </p:txBody>
      </p:sp>
      <p:sp>
        <p:nvSpPr>
          <p:cNvPr id="746" name="Focus on more relevant (for both the stakeholders and the project) and complicated…"/>
          <p:cNvSpPr txBox="1"/>
          <p:nvPr>
            <p:ph type="body" idx="1"/>
          </p:nvPr>
        </p:nvSpPr>
        <p:spPr>
          <a:xfrm>
            <a:off x="1270000" y="3084454"/>
            <a:ext cx="10464800" cy="5715001"/>
          </a:xfrm>
          <a:prstGeom prst="rect">
            <a:avLst/>
          </a:prstGeom>
        </p:spPr>
        <p:txBody>
          <a:bodyPr/>
          <a:lstStyle/>
          <a:p>
            <a:pPr/>
            <a:r>
              <a:t>Focus on more relevant (for both the stakeholders and the project) and complicated </a:t>
            </a:r>
          </a:p>
          <a:p>
            <a:pPr lvl="1">
              <a:lnSpc>
                <a:spcPct val="70000"/>
              </a:lnSpc>
              <a:buSzPct val="154000"/>
              <a:defRPr sz="3800"/>
            </a:pPr>
            <a:r>
              <a:t>requirements, rules, </a:t>
            </a:r>
          </a:p>
          <a:p>
            <a:pPr lvl="1">
              <a:lnSpc>
                <a:spcPct val="70000"/>
              </a:lnSpc>
              <a:buSzPct val="154000"/>
              <a:defRPr sz="3800"/>
            </a:pPr>
            <a:r>
              <a:t>constraints, event sequences, </a:t>
            </a:r>
          </a:p>
          <a:p>
            <a:pPr lvl="1">
              <a:lnSpc>
                <a:spcPct val="70000"/>
              </a:lnSpc>
              <a:defRPr sz="3800"/>
            </a:pPr>
            <a:r>
              <a:t>cases,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You won’t have time to specify scenarios covering all functionality that should be implemented…"/>
          <p:cNvSpPr txBox="1"/>
          <p:nvPr>
            <p:ph type="title"/>
          </p:nvPr>
        </p:nvSpPr>
        <p:spPr>
          <a:xfrm>
            <a:off x="1136021" y="573593"/>
            <a:ext cx="10464801" cy="8606414"/>
          </a:xfrm>
          <a:prstGeom prst="rect">
            <a:avLst/>
          </a:prstGeom>
        </p:spPr>
        <p:txBody>
          <a:bodyPr/>
          <a:lstStyle/>
          <a:p>
            <a:pPr>
              <a:defRPr sz="7100"/>
            </a:pPr>
            <a:r>
              <a:t>You won’t have </a:t>
            </a:r>
            <a:r>
              <a:rPr>
                <a:solidFill>
                  <a:srgbClr val="FEFB27"/>
                </a:solidFill>
              </a:rPr>
              <a:t>time</a:t>
            </a:r>
            <a:r>
              <a:t> to specify scenarios covering all functionality that should be implemented</a:t>
            </a:r>
          </a:p>
          <a:p>
            <a:pPr>
              <a:defRPr sz="7100"/>
            </a:pPr>
          </a:p>
          <a:p>
            <a:pPr>
              <a:defRPr sz="7100"/>
            </a:pPr>
            <a:r>
              <a:t>So invest your </a:t>
            </a:r>
            <a:r>
              <a:rPr>
                <a:solidFill>
                  <a:srgbClr val="FEFB27"/>
                </a:solidFill>
              </a:rPr>
              <a:t>time</a:t>
            </a:r>
            <a:r>
              <a:t> on scenarios that are relevant to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o how many, and which, scenario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how many, and which, scenarios?</a:t>
            </a:r>
          </a:p>
        </p:txBody>
      </p:sp>
      <p:sp>
        <p:nvSpPr>
          <p:cNvPr id="751" name="Aim for coverage of more relevant scenarios…"/>
          <p:cNvSpPr txBox="1"/>
          <p:nvPr>
            <p:ph type="body" idx="1"/>
          </p:nvPr>
        </p:nvSpPr>
        <p:spPr>
          <a:xfrm>
            <a:off x="1270000" y="3329382"/>
            <a:ext cx="10464800" cy="5715001"/>
          </a:xfrm>
          <a:prstGeom prst="rect">
            <a:avLst/>
          </a:prstGeom>
        </p:spPr>
        <p:txBody>
          <a:bodyPr/>
          <a:lstStyle/>
          <a:p>
            <a:pPr/>
            <a:r>
              <a:t>Aim for </a:t>
            </a:r>
            <a:r>
              <a:rPr>
                <a:solidFill>
                  <a:srgbClr val="FEFB27"/>
                </a:solidFill>
              </a:rPr>
              <a:t>coverage</a:t>
            </a:r>
            <a:r>
              <a:t> of more </a:t>
            </a:r>
            <a:r>
              <a:rPr>
                <a:solidFill>
                  <a:srgbClr val="FEFB27"/>
                </a:solidFill>
              </a:rPr>
              <a:t>relevant</a:t>
            </a:r>
            <a:r>
              <a:t> scenarios</a:t>
            </a:r>
          </a:p>
          <a:p>
            <a:pPr/>
            <a:r>
              <a:t>A few basic scenarios for </a:t>
            </a:r>
            <a:r>
              <a:rPr>
                <a:solidFill>
                  <a:srgbClr val="FEFB27"/>
                </a:solidFill>
              </a:rPr>
              <a:t>smoke tests</a:t>
            </a:r>
          </a:p>
          <a:p>
            <a:pPr/>
            <a:r>
              <a:t>Aim for </a:t>
            </a:r>
            <a:r>
              <a:rPr>
                <a:solidFill>
                  <a:srgbClr val="FEFB27"/>
                </a:solidFill>
              </a:rPr>
              <a:t>consistency</a:t>
            </a:r>
            <a:r>
              <a:t> </a:t>
            </a:r>
          </a:p>
          <a:p>
            <a:pPr/>
            <a:r>
              <a:rPr>
                <a:solidFill>
                  <a:srgbClr val="FEFB27"/>
                </a:solidFill>
              </a:rPr>
              <a:t>Completeness</a:t>
            </a:r>
            <a:r>
              <a:t> is hard, often impossible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MART scenarios (and features/user storie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EFB27"/>
                </a:solidFill>
              </a:rPr>
              <a:t>SMART</a:t>
            </a:r>
            <a:r>
              <a:t> scenarios (and features/user stories)</a:t>
            </a:r>
          </a:p>
        </p:txBody>
      </p:sp>
      <p:sp>
        <p:nvSpPr>
          <p:cNvPr id="754" name="Specific…"/>
          <p:cNvSpPr txBox="1"/>
          <p:nvPr>
            <p:ph type="body" idx="1"/>
          </p:nvPr>
        </p:nvSpPr>
        <p:spPr>
          <a:xfrm>
            <a:off x="1270000" y="3052466"/>
            <a:ext cx="10464800" cy="5715001"/>
          </a:xfrm>
          <a:prstGeom prst="rect">
            <a:avLst/>
          </a:prstGeom>
        </p:spPr>
        <p:txBody>
          <a:bodyPr/>
          <a:lstStyle/>
          <a:p>
            <a:pPr lvl="1" marL="0" indent="800100">
              <a:buSzTx/>
              <a:buNone/>
            </a:pPr>
            <a:r>
              <a:rPr>
                <a:solidFill>
                  <a:srgbClr val="FEFB27"/>
                </a:solidFill>
              </a:rPr>
              <a:t>S</a:t>
            </a:r>
            <a:r>
              <a:t>pecific </a:t>
            </a:r>
          </a:p>
          <a:p>
            <a:pPr lvl="1" marL="0" indent="800100">
              <a:buSzTx/>
              <a:buNone/>
            </a:pPr>
            <a:r>
              <a:rPr>
                <a:solidFill>
                  <a:srgbClr val="FEFB27"/>
                </a:solidFill>
              </a:rPr>
              <a:t>M</a:t>
            </a:r>
            <a:r>
              <a:t>easurable (testable) </a:t>
            </a:r>
          </a:p>
          <a:p>
            <a:pPr lvl="1" marL="0" indent="800100">
              <a:buSzTx/>
              <a:buNone/>
            </a:pPr>
            <a:r>
              <a:rPr>
                <a:solidFill>
                  <a:srgbClr val="FEFB27"/>
                </a:solidFill>
              </a:rPr>
              <a:t>A</a:t>
            </a:r>
            <a:r>
              <a:t>chievable (feasible) </a:t>
            </a:r>
          </a:p>
          <a:p>
            <a:pPr lvl="1" marL="0" indent="800100">
              <a:buSzTx/>
              <a:buNone/>
            </a:pPr>
            <a:r>
              <a:rPr>
                <a:solidFill>
                  <a:srgbClr val="FEFB27"/>
                </a:solidFill>
              </a:rPr>
              <a:t>R</a:t>
            </a:r>
            <a:r>
              <a:t>elevant </a:t>
            </a:r>
          </a:p>
          <a:p>
            <a:pPr lvl="1" marL="0" indent="800100">
              <a:buSzTx/>
              <a:buNone/>
            </a:pPr>
            <a:r>
              <a:rPr>
                <a:solidFill>
                  <a:srgbClr val="FEFB27"/>
                </a:solidFill>
              </a:rPr>
              <a:t>T</a:t>
            </a:r>
            <a:r>
              <a:t>imeboxed (cost/schedule)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cenarios focus on functional requir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Scenarios focus on functional requirements</a:t>
            </a:r>
          </a:p>
        </p:txBody>
      </p:sp>
      <p:sp>
        <p:nvSpPr>
          <p:cNvPr id="757" name="Robustness is often hard…"/>
          <p:cNvSpPr txBox="1"/>
          <p:nvPr>
            <p:ph type="body" idx="1"/>
          </p:nvPr>
        </p:nvSpPr>
        <p:spPr>
          <a:xfrm>
            <a:off x="1270000" y="2892183"/>
            <a:ext cx="10464800" cy="6368940"/>
          </a:xfrm>
          <a:prstGeom prst="rect">
            <a:avLst/>
          </a:prstGeom>
        </p:spPr>
        <p:txBody>
          <a:bodyPr/>
          <a:lstStyle/>
          <a:p>
            <a:pPr/>
            <a:r>
              <a:t>Robustness is often hard </a:t>
            </a: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rPr>
                <a:solidFill>
                  <a:srgbClr val="FEFB27"/>
                </a:solidFill>
              </a:rPr>
              <a:t>When</a:t>
            </a:r>
            <a:r>
              <a:t> … </a:t>
            </a: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rPr>
                <a:solidFill>
                  <a:srgbClr val="FEFB27"/>
                </a:solidFill>
              </a:rPr>
              <a:t>And</a:t>
            </a:r>
            <a:r>
              <a:t> there is a connection error … </a:t>
            </a: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rPr>
                <a:solidFill>
                  <a:srgbClr val="FEFB27"/>
                </a:solidFill>
              </a:rPr>
              <a:t>Then </a:t>
            </a:r>
            <a:r>
              <a:rPr>
                <a:solidFill>
                  <a:srgbClr val="F3F9F6"/>
                </a:solidFill>
              </a:rPr>
              <a:t>…</a:t>
            </a:r>
          </a:p>
          <a:p>
            <a:pPr/>
            <a:r>
              <a:t>Performance (with precision) too </a:t>
            </a: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rPr>
                <a:solidFill>
                  <a:srgbClr val="FEFB27"/>
                </a:solidFill>
              </a:rPr>
              <a:t>When</a:t>
            </a:r>
            <a:r>
              <a:t> … </a:t>
            </a: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rPr>
                <a:solidFill>
                  <a:srgbClr val="FEFB27"/>
                </a:solidFill>
              </a:rPr>
              <a:t>Then </a:t>
            </a:r>
            <a:r>
              <a:rPr>
                <a:solidFill>
                  <a:srgbClr val="F3F9F6"/>
                </a:solidFill>
              </a:rPr>
              <a:t>… shows the average "9.3" in less  </a:t>
            </a:r>
            <a:endParaRPr>
              <a:solidFill>
                <a:srgbClr val="F3F9F6"/>
              </a:solidFill>
            </a:endParaRP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rPr>
                <a:solidFill>
                  <a:srgbClr val="F3F9F6"/>
                </a:solidFill>
              </a:rPr>
              <a:t>         than "1" second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It’s also difficult to capture concurrency situations…"/>
          <p:cNvSpPr txBox="1"/>
          <p:nvPr>
            <p:ph type="body" idx="1"/>
          </p:nvPr>
        </p:nvSpPr>
        <p:spPr>
          <a:xfrm>
            <a:off x="1270000" y="422219"/>
            <a:ext cx="10464800" cy="8774215"/>
          </a:xfrm>
          <a:prstGeom prst="rect">
            <a:avLst/>
          </a:prstGeom>
        </p:spPr>
        <p:txBody>
          <a:bodyPr/>
          <a:lstStyle/>
          <a:p>
            <a:pPr/>
            <a:r>
              <a:t>It’s also difficult to capture concurrency situations</a:t>
            </a: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rPr>
                <a:solidFill>
                  <a:srgbClr val="FEFB27"/>
                </a:solidFill>
              </a:rPr>
              <a:t>When</a:t>
            </a:r>
            <a:r>
              <a:t> two users try to simultaneously   </a:t>
            </a: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t>          add "John" to the system… </a:t>
            </a: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rPr>
                <a:solidFill>
                  <a:srgbClr val="FEFB27"/>
                </a:solidFill>
              </a:rPr>
              <a:t>Then </a:t>
            </a:r>
            <a:r>
              <a:t>… </a:t>
            </a:r>
          </a:p>
          <a:p>
            <a:pPr/>
            <a:r>
              <a:t>But it is easy to specify either positive or negative constraints</a:t>
            </a: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rPr>
                <a:solidFill>
                  <a:srgbClr val="FEFB27"/>
                </a:solidFill>
              </a:rPr>
              <a:t>When</a:t>
            </a:r>
            <a:r>
              <a:t> …</a:t>
            </a: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rPr>
                <a:solidFill>
                  <a:srgbClr val="FEFB27"/>
                </a:solidFill>
              </a:rPr>
              <a:t>Then</a:t>
            </a:r>
            <a:r>
              <a:t> the system should not … </a:t>
            </a:r>
          </a:p>
          <a:p>
            <a:pPr lvl="7" marL="0" indent="1600200">
              <a:spcBef>
                <a:spcPts val="0"/>
              </a:spcBef>
              <a:buSzTx/>
              <a:buNone/>
            </a:pPr>
            <a:r>
              <a:rPr>
                <a:solidFill>
                  <a:srgbClr val="FEFB27"/>
                </a:solidFill>
              </a:rPr>
              <a:t>And </a:t>
            </a:r>
            <a:r>
              <a:rPr>
                <a:solidFill>
                  <a:srgbClr val="F3F9F6"/>
                </a:solidFill>
              </a:rPr>
              <a:t>the system should …</a:t>
            </a:r>
            <a:endParaRPr>
              <a:solidFill>
                <a:srgbClr val="F3F9F6"/>
              </a:solidFill>
            </a:endParaRPr>
          </a:p>
          <a:p>
            <a:pPr lvl="4" marL="0" indent="914400">
              <a:buSzTx/>
              <a:buNone/>
            </a:pPr>
            <a:r>
              <a:t>no matter if this is in success or failure scenario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What do the stakeholders require from the syste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the </a:t>
            </a:r>
            <a:r>
              <a:t>stakeholders</a:t>
            </a:r>
            <a:r>
              <a:t> </a:t>
            </a:r>
            <a:r>
              <a:rPr>
                <a:solidFill>
                  <a:srgbClr val="FEFB27"/>
                </a:solidFill>
              </a:rPr>
              <a:t>require</a:t>
            </a:r>
            <a:r>
              <a:t> from the system?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762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763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Which kinds of errors are often found in scenario specifica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kinds of errors are often found in scenario specifications?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Examples of common basic problems with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of common basic problems with scenarios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What is wrong he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wrong here?</a:t>
            </a:r>
          </a:p>
        </p:txBody>
      </p:sp>
      <p:sp>
        <p:nvSpPr>
          <p:cNvPr id="770" name="Scenario: Adicionar Atleta novo web…"/>
          <p:cNvSpPr txBox="1"/>
          <p:nvPr/>
        </p:nvSpPr>
        <p:spPr>
          <a:xfrm>
            <a:off x="540605" y="3041160"/>
            <a:ext cx="11923589" cy="570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FFDA9"/>
                </a:solidFill>
              </a:rPr>
              <a:t>Scenario</a:t>
            </a:r>
            <a:r>
              <a:t>: Adicionar Atleta novo web</a:t>
            </a:r>
          </a:p>
          <a:p>
            <a:pPr algn="l"/>
            <a:r>
              <a:t>    </a:t>
            </a:r>
            <a:r>
              <a:rPr>
                <a:solidFill>
                  <a:srgbClr val="FFFDA9"/>
                </a:solidFill>
              </a:rPr>
              <a:t>Given</a:t>
            </a:r>
            <a:r>
              <a:t> estou no menu de Atletas</a:t>
            </a:r>
          </a:p>
          <a:p>
            <a:pPr algn="l"/>
            <a:r>
              <a:t>     </a:t>
            </a:r>
            <a:r>
              <a:rPr>
                <a:solidFill>
                  <a:srgbClr val="FFFDA9"/>
                </a:solidFill>
              </a:rPr>
              <a:t>When</a:t>
            </a:r>
            <a:r>
              <a:t> eu seleciono a opcao "Adicionar"</a:t>
            </a:r>
          </a:p>
          <a:p>
            <a:pPr algn="l"/>
            <a:r>
              <a:t>     </a:t>
            </a:r>
            <a:r>
              <a:rPr>
                <a:solidFill>
                  <a:srgbClr val="FFFDA9"/>
                </a:solidFill>
              </a:rPr>
              <a:t>And</a:t>
            </a:r>
            <a:r>
              <a:t> eu preencho os dados do atleta</a:t>
            </a:r>
          </a:p>
          <a:p>
            <a:pPr algn="l"/>
            <a:r>
              <a:t>     </a:t>
            </a:r>
            <a:r>
              <a:rPr>
                <a:solidFill>
                  <a:srgbClr val="FFFDA9"/>
                </a:solidFill>
              </a:rPr>
              <a:t>And</a:t>
            </a:r>
            <a:r>
              <a:t> o atleta nao esta armazenado no sistema</a:t>
            </a:r>
          </a:p>
          <a:p>
            <a:pPr algn="l"/>
            <a:r>
              <a:t>     </a:t>
            </a:r>
            <a:r>
              <a:rPr>
                <a:solidFill>
                  <a:srgbClr val="FFFDA9"/>
                </a:solidFill>
              </a:rPr>
              <a:t>And</a:t>
            </a:r>
            <a:r>
              <a:t> eu seleciono a opcao "Cadastrar"</a:t>
            </a:r>
          </a:p>
          <a:p>
            <a:pPr algn="l"/>
            <a:r>
              <a:t>     </a:t>
            </a:r>
            <a:r>
              <a:rPr>
                <a:solidFill>
                  <a:srgbClr val="FFFDA9"/>
                </a:solidFill>
              </a:rPr>
              <a:t>Then</a:t>
            </a:r>
            <a:r>
              <a:t> eu posso ver uma mensagem de confirmacao</a:t>
            </a:r>
          </a:p>
          <a:p>
            <a:pPr algn="l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OK now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 now!</a:t>
            </a:r>
          </a:p>
        </p:txBody>
      </p:sp>
      <p:sp>
        <p:nvSpPr>
          <p:cNvPr id="775" name="Scenario: Adicionar Atleta novo web…"/>
          <p:cNvSpPr txBox="1"/>
          <p:nvPr/>
        </p:nvSpPr>
        <p:spPr>
          <a:xfrm>
            <a:off x="540605" y="2730010"/>
            <a:ext cx="12586433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FFDA9"/>
                </a:solidFill>
              </a:rPr>
              <a:t>Scenario</a:t>
            </a:r>
            <a:r>
              <a:t>: Adicionar Atleta novo web</a:t>
            </a:r>
          </a:p>
          <a:p>
            <a:pPr algn="l"/>
            <a:r>
              <a:t>    </a:t>
            </a:r>
            <a:r>
              <a:rPr>
                <a:solidFill>
                  <a:srgbClr val="FFFDA9"/>
                </a:solidFill>
              </a:rPr>
              <a:t>Given</a:t>
            </a:r>
            <a:r>
              <a:t> estou no menu "Atletas"</a:t>
            </a:r>
          </a:p>
          <a:p>
            <a:pPr algn="l"/>
            <a:r>
              <a:t>    </a:t>
            </a:r>
            <a:r>
              <a:rPr>
                <a:solidFill>
                  <a:srgbClr val="FFFDA9"/>
                </a:solidFill>
              </a:rPr>
              <a:t>And</a:t>
            </a:r>
            <a:r>
              <a:t> o atleta de CPF “08976898765” não aparece </a:t>
            </a:r>
          </a:p>
          <a:p>
            <a:pPr algn="l"/>
            <a:r>
              <a:t>           na lista de atletas cadastrados</a:t>
            </a:r>
          </a:p>
          <a:p>
            <a:pPr algn="l"/>
            <a:r>
              <a:t>     </a:t>
            </a:r>
            <a:r>
              <a:rPr>
                <a:solidFill>
                  <a:srgbClr val="FFFDA9"/>
                </a:solidFill>
              </a:rPr>
              <a:t>When</a:t>
            </a:r>
            <a:r>
              <a:t> eu seleciono a opcao "Adicionar"</a:t>
            </a:r>
          </a:p>
          <a:p>
            <a:pPr algn="l"/>
            <a:r>
              <a:t>     </a:t>
            </a:r>
            <a:r>
              <a:rPr>
                <a:solidFill>
                  <a:srgbClr val="FFFDA9"/>
                </a:solidFill>
              </a:rPr>
              <a:t>And</a:t>
            </a:r>
            <a:r>
              <a:t> eu tento cadastrar o atleta “João” </a:t>
            </a:r>
          </a:p>
          <a:p>
            <a:pPr algn="l"/>
            <a:r>
              <a:t>            com CPF “08976898765"</a:t>
            </a:r>
          </a:p>
          <a:p>
            <a:pPr algn="l"/>
            <a:r>
              <a:t>    </a:t>
            </a:r>
            <a:r>
              <a:rPr>
                <a:solidFill>
                  <a:srgbClr val="FFFDA9"/>
                </a:solidFill>
              </a:rPr>
              <a:t>Then</a:t>
            </a:r>
            <a:r>
              <a:t> eu posso ver uma mensagem de confirmação </a:t>
            </a:r>
          </a:p>
          <a:p>
            <a:pPr algn="l"/>
            <a:r>
              <a:t>    </a:t>
            </a:r>
            <a:r>
              <a:rPr>
                <a:solidFill>
                  <a:srgbClr val="FFFDA9"/>
                </a:solidFill>
              </a:rPr>
              <a:t>And</a:t>
            </a:r>
            <a:r>
              <a:t> eu vejo o nome “João” e CPF “08976898765” na  </a:t>
            </a:r>
          </a:p>
          <a:p>
            <a:pPr algn="l"/>
            <a:r>
              <a:t>           lista de atletas do sistema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Linking conditions with concrete values"/>
          <p:cNvSpPr txBox="1"/>
          <p:nvPr>
            <p:ph type="title"/>
          </p:nvPr>
        </p:nvSpPr>
        <p:spPr>
          <a:xfrm>
            <a:off x="-217959" y="-28889"/>
            <a:ext cx="5018329" cy="6299488"/>
          </a:xfrm>
          <a:prstGeom prst="rect">
            <a:avLst/>
          </a:prstGeom>
        </p:spPr>
        <p:txBody>
          <a:bodyPr/>
          <a:lstStyle>
            <a:lvl1pPr>
              <a:defRPr sz="8100"/>
            </a:lvl1pPr>
          </a:lstStyle>
          <a:p>
            <a:pPr/>
            <a:r>
              <a:t>Linking conditions with concrete values</a:t>
            </a:r>
          </a:p>
        </p:txBody>
      </p:sp>
      <p:sp>
        <p:nvSpPr>
          <p:cNvPr id="780" name="state…"/>
          <p:cNvSpPr/>
          <p:nvPr/>
        </p:nvSpPr>
        <p:spPr>
          <a:xfrm>
            <a:off x="4867025" y="2106947"/>
            <a:ext cx="3270750" cy="1659277"/>
          </a:xfrm>
          <a:prstGeom prst="roundRect">
            <a:avLst>
              <a:gd name="adj" fmla="val 13715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state </a:t>
            </a:r>
          </a:p>
          <a:p>
            <a:pPr>
              <a:defRPr sz="35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satisfying precondition</a:t>
            </a:r>
          </a:p>
        </p:txBody>
      </p:sp>
      <p:sp>
        <p:nvSpPr>
          <p:cNvPr id="781" name="new state satisfying postcondition"/>
          <p:cNvSpPr/>
          <p:nvPr/>
        </p:nvSpPr>
        <p:spPr>
          <a:xfrm>
            <a:off x="4867025" y="5857005"/>
            <a:ext cx="3270750" cy="1659276"/>
          </a:xfrm>
          <a:prstGeom prst="roundRect">
            <a:avLst>
              <a:gd name="adj" fmla="val 13715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3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new state satisfying </a:t>
            </a:r>
            <a:r>
              <a:rPr sz="3500"/>
              <a:t>postcondition</a:t>
            </a:r>
          </a:p>
        </p:txBody>
      </p:sp>
      <p:sp>
        <p:nvSpPr>
          <p:cNvPr id="782" name="Line"/>
          <p:cNvSpPr/>
          <p:nvPr/>
        </p:nvSpPr>
        <p:spPr>
          <a:xfrm flipH="1">
            <a:off x="6488473" y="3781308"/>
            <a:ext cx="1" cy="2060612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3" name="action"/>
          <p:cNvSpPr txBox="1"/>
          <p:nvPr/>
        </p:nvSpPr>
        <p:spPr>
          <a:xfrm>
            <a:off x="6820531" y="4449664"/>
            <a:ext cx="143113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action</a:t>
            </a:r>
          </a:p>
        </p:txBody>
      </p:sp>
      <p:sp>
        <p:nvSpPr>
          <p:cNvPr id="784" name="concrete values specified here"/>
          <p:cNvSpPr/>
          <p:nvPr/>
        </p:nvSpPr>
        <p:spPr>
          <a:xfrm>
            <a:off x="8317434" y="466730"/>
            <a:ext cx="4135243" cy="2230403"/>
          </a:xfrm>
          <a:prstGeom prst="wedgeEllipseCallout">
            <a:avLst>
              <a:gd name="adj1" fmla="val -49401"/>
              <a:gd name="adj2" fmla="val 67765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concrete values specified here</a:t>
            </a:r>
          </a:p>
        </p:txBody>
      </p:sp>
      <p:sp>
        <p:nvSpPr>
          <p:cNvPr id="785" name="expected results expressed in terms of concrete values specified before"/>
          <p:cNvSpPr/>
          <p:nvPr/>
        </p:nvSpPr>
        <p:spPr>
          <a:xfrm>
            <a:off x="103212" y="7256472"/>
            <a:ext cx="4293259" cy="2288275"/>
          </a:xfrm>
          <a:prstGeom prst="wedgeEllipseCallout">
            <a:avLst>
              <a:gd name="adj1" fmla="val 56767"/>
              <a:gd name="adj2" fmla="val -5253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expected results expressed in terms of concrete values specified before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cenario: cadastrar notas dos alunos web…"/>
          <p:cNvSpPr txBox="1"/>
          <p:nvPr/>
        </p:nvSpPr>
        <p:spPr>
          <a:xfrm>
            <a:off x="80131" y="2484631"/>
            <a:ext cx="12844538" cy="694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</a:t>
            </a:r>
            <a:r>
              <a:t> cadastrar notas dos alunos web</a:t>
            </a:r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Eu loguei no sistema com um login e uma senha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Eu estou na página de disciplinas ministradas este semestre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Eu tico o radio button de nota única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Eu clico no botão de preencher notas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Eu vejo o campo para preencher a nota de um aluno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A nota digitada é gravada no sistema e o meu login é associado a ela</a:t>
            </a:r>
          </a:p>
          <a:p>
            <a:pPr algn="l"/>
          </a:p>
        </p:txBody>
      </p:sp>
      <p:sp>
        <p:nvSpPr>
          <p:cNvPr id="788" name="What is wrong here?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wrong here?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cenario: cadastrar notas dos alunos web…"/>
          <p:cNvSpPr txBox="1"/>
          <p:nvPr/>
        </p:nvSpPr>
        <p:spPr>
          <a:xfrm>
            <a:off x="435669" y="1486453"/>
            <a:ext cx="11949634" cy="819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Scenario:</a:t>
            </a:r>
            <a:r>
              <a:t> cadastrar notas dos alunos web</a:t>
            </a:r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Eu estou logado como "Professor" com o login </a:t>
            </a:r>
          </a:p>
          <a:p>
            <a:pPr algn="l"/>
            <a:r>
              <a:t>         "pcosv" e a senha "1234"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Eu estou na página "Disciplinas ministradas este semestre"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Eu seleciono "nota única"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eu preencho a nota “9" de “Mariana" em "ESS"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eu preencho a nota “8" de “Pedro” em "ESS"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eu vejo na tela uma mensagem de sucesso no procedimento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vejo a nota “9” de “Mariana" em "ESS"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vejo a nota “8" de “Pedro” em "ESS"</a:t>
            </a:r>
          </a:p>
        </p:txBody>
      </p:sp>
      <p:sp>
        <p:nvSpPr>
          <p:cNvPr id="791" name="OK?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cenario: cadastrar notas dos alunos web…"/>
          <p:cNvSpPr txBox="1"/>
          <p:nvPr/>
        </p:nvSpPr>
        <p:spPr>
          <a:xfrm>
            <a:off x="273649" y="1079500"/>
            <a:ext cx="12965740" cy="867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/>
            </a:pPr>
          </a:p>
          <a:p>
            <a:pPr algn="l">
              <a:defRPr sz="3900"/>
            </a:pPr>
            <a:r>
              <a:rPr>
                <a:solidFill>
                  <a:srgbClr val="FEFB27"/>
                </a:solidFill>
              </a:rPr>
              <a:t>Scenario:</a:t>
            </a:r>
            <a:r>
              <a:t> cadastrar notas dos alunos web</a:t>
            </a:r>
          </a:p>
          <a:p>
            <a:pPr algn="l">
              <a:defRPr sz="3900"/>
            </a:pPr>
            <a:r>
              <a:rPr>
                <a:solidFill>
                  <a:srgbClr val="FEFB27"/>
                </a:solidFill>
              </a:rPr>
              <a:t>Given</a:t>
            </a:r>
            <a:r>
              <a:t> Eu estou logado como "Professor" com o login </a:t>
            </a:r>
          </a:p>
          <a:p>
            <a:pPr algn="l">
              <a:defRPr sz="3900"/>
            </a:pPr>
            <a:r>
              <a:t>         "pcosv" e a senha “1234"</a:t>
            </a:r>
          </a:p>
          <a:p>
            <a:pPr algn="l">
              <a:defRPr sz="3900"/>
            </a:pPr>
            <a:r>
              <a:rPr>
                <a:solidFill>
                  <a:srgbClr val="FEFB27"/>
                </a:solidFill>
              </a:rPr>
              <a:t>And </a:t>
            </a:r>
            <a:r>
              <a:t>os alunos “Mariana” e “Pedro” estão matriculados em "ESS"</a:t>
            </a:r>
          </a:p>
          <a:p>
            <a:pPr algn="l">
              <a:defRPr sz="3900"/>
            </a:pPr>
            <a:r>
              <a:rPr>
                <a:solidFill>
                  <a:srgbClr val="FEFB27"/>
                </a:solidFill>
              </a:rPr>
              <a:t>And</a:t>
            </a:r>
            <a:r>
              <a:t> Eu estou na página "Disciplinas ministradas este semestre”, e vejo “ESS"</a:t>
            </a:r>
          </a:p>
          <a:p>
            <a:pPr algn="l">
              <a:defRPr sz="3900"/>
            </a:pPr>
            <a:r>
              <a:rPr>
                <a:solidFill>
                  <a:srgbClr val="FEFB27"/>
                </a:solidFill>
              </a:rPr>
              <a:t>When</a:t>
            </a:r>
            <a:r>
              <a:t> Eu seleciono "nota única” para "ESS"</a:t>
            </a:r>
          </a:p>
          <a:p>
            <a:pPr algn="l">
              <a:defRPr sz="3900"/>
            </a:pPr>
            <a:r>
              <a:rPr>
                <a:solidFill>
                  <a:srgbClr val="FEFB27"/>
                </a:solidFill>
              </a:rPr>
              <a:t>And</a:t>
            </a:r>
            <a:r>
              <a:t> eu preencho a nota “9" de “Mariana" em "ESS"</a:t>
            </a:r>
          </a:p>
          <a:p>
            <a:pPr algn="l">
              <a:defRPr sz="3900"/>
            </a:pPr>
            <a:r>
              <a:rPr>
                <a:solidFill>
                  <a:srgbClr val="FEFB27"/>
                </a:solidFill>
              </a:rPr>
              <a:t>And</a:t>
            </a:r>
            <a:r>
              <a:t> eu preencho a nota “8" de “Pedro” em "ESS"</a:t>
            </a:r>
          </a:p>
          <a:p>
            <a:pPr algn="l">
              <a:defRPr sz="3900"/>
            </a:pPr>
            <a:r>
              <a:rPr>
                <a:solidFill>
                  <a:srgbClr val="FEFB27"/>
                </a:solidFill>
              </a:rPr>
              <a:t>Then</a:t>
            </a:r>
            <a:r>
              <a:t> eu vejo na tela uma mensagem de sucesso no procedimento</a:t>
            </a:r>
          </a:p>
          <a:p>
            <a:pPr algn="l">
              <a:defRPr sz="3900"/>
            </a:pPr>
            <a:r>
              <a:rPr>
                <a:solidFill>
                  <a:srgbClr val="FEFB27"/>
                </a:solidFill>
              </a:rPr>
              <a:t>And</a:t>
            </a:r>
            <a:r>
              <a:t> vejo a nota “9” de “Mariana" em "ESS"</a:t>
            </a:r>
          </a:p>
          <a:p>
            <a:pPr algn="l">
              <a:defRPr sz="3900"/>
            </a:pPr>
            <a:r>
              <a:rPr>
                <a:solidFill>
                  <a:srgbClr val="FEFB27"/>
                </a:solidFill>
              </a:rPr>
              <a:t>And</a:t>
            </a:r>
            <a:r>
              <a:t> vejo a nota “8" de “Pedro” em "ESS"</a:t>
            </a:r>
          </a:p>
        </p:txBody>
      </p:sp>
      <p:sp>
        <p:nvSpPr>
          <p:cNvPr id="794" name="OK now!"/>
          <p:cNvSpPr txBox="1"/>
          <p:nvPr>
            <p:ph type="title" idx="4294967295"/>
          </p:nvPr>
        </p:nvSpPr>
        <p:spPr>
          <a:xfrm>
            <a:off x="1270000" y="-372646"/>
            <a:ext cx="10464800" cy="2438401"/>
          </a:xfrm>
          <a:prstGeom prst="rect">
            <a:avLst/>
          </a:prstGeom>
        </p:spPr>
        <p:txBody>
          <a:bodyPr/>
          <a:lstStyle/>
          <a:p>
            <a:pPr/>
            <a:r>
              <a:t>OK now!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cenario: Clonar Metas de outra Turma…"/>
          <p:cNvSpPr txBox="1"/>
          <p:nvPr/>
        </p:nvSpPr>
        <p:spPr>
          <a:xfrm>
            <a:off x="266222" y="3033485"/>
            <a:ext cx="1247235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</a:t>
            </a:r>
            <a:r>
              <a:t> Clonar Metas de outra Turma</a:t>
            </a:r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que o sistema tem a Turma "ESS - 2016.2" com as Metas "Meta1" e "Meta2"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eu cadastrei a Turma "ESS - 2017.1"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eu clonar as Metas da Turma "ESS - 2016.2" para a Turma "ESS - 2017.1"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a turma "ESS - 2017.1" tem as metas "Meta1" e "Meta2"</a:t>
            </a:r>
          </a:p>
        </p:txBody>
      </p:sp>
      <p:sp>
        <p:nvSpPr>
          <p:cNvPr id="797" name="What is wrong here?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wrong here?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Not properly answering these questions often leads to productivity and quality problems!"/>
          <p:cNvSpPr txBox="1"/>
          <p:nvPr>
            <p:ph type="title"/>
          </p:nvPr>
        </p:nvSpPr>
        <p:spPr>
          <a:xfrm>
            <a:off x="1354782" y="1466056"/>
            <a:ext cx="10295236" cy="6821488"/>
          </a:xfrm>
          <a:prstGeom prst="rect">
            <a:avLst/>
          </a:prstGeom>
        </p:spPr>
        <p:txBody>
          <a:bodyPr/>
          <a:lstStyle/>
          <a:p>
            <a:pPr/>
            <a:r>
              <a:t>Not properly answering these questions often leads to </a:t>
            </a:r>
            <a:r>
              <a:rPr>
                <a:solidFill>
                  <a:srgbClr val="FEFB27"/>
                </a:solidFill>
              </a:rPr>
              <a:t>productivity</a:t>
            </a:r>
            <a:r>
              <a:t> and </a:t>
            </a:r>
            <a:r>
              <a:rPr>
                <a:solidFill>
                  <a:srgbClr val="FEFB27"/>
                </a:solidFill>
              </a:rPr>
              <a:t>quality</a:t>
            </a:r>
            <a:r>
              <a:t> problems!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cenario: Clonar metas de outra turma…"/>
          <p:cNvSpPr txBox="1"/>
          <p:nvPr/>
        </p:nvSpPr>
        <p:spPr>
          <a:xfrm>
            <a:off x="261274" y="3298441"/>
            <a:ext cx="12511423" cy="570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</a:t>
            </a:r>
            <a:r>
              <a:t> Clonar metas de outra turma</a:t>
            </a:r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que o sistema tem a turma "ESS - 2016.2" com apenas as metas "escrever requisitos" e "escrever testes"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a turma "ESS - 2017.1” está cadastrada e sem metas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eu tento clonar as metas da turma "ESS - 2016.2" para a Turma "ESS - 2017.1"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a turma "ESS - 2017.1" tem apenas as metas "escrever requisitos" e "escrever testes"</a:t>
            </a:r>
          </a:p>
        </p:txBody>
      </p:sp>
      <p:sp>
        <p:nvSpPr>
          <p:cNvPr id="800" name="OK now!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 now!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803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804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How to review scenario specifica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review scenario specifications?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heck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cenarios should be SM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Scenarios should be SMART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cenarios should reflect the stakeholders nee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Scenarios should reflect the stakeholders needs</a:t>
            </a:r>
          </a:p>
        </p:txBody>
      </p:sp>
      <p:sp>
        <p:nvSpPr>
          <p:cNvPr id="815" name="Scenario: Generate member details report in XML…"/>
          <p:cNvSpPr txBox="1"/>
          <p:nvPr/>
        </p:nvSpPr>
        <p:spPr>
          <a:xfrm>
            <a:off x="704850" y="3759200"/>
            <a:ext cx="11595100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500"/>
            </a:pPr>
            <a:r>
              <a:t> Scenario: Generate member details report in XML</a:t>
            </a:r>
          </a:p>
          <a:p>
            <a:pPr algn="l">
              <a:defRPr sz="3500"/>
            </a:pPr>
          </a:p>
          <a:p>
            <a:pPr algn="l">
              <a:defRPr sz="3500"/>
            </a:pPr>
            <a:r>
              <a:rPr>
                <a:solidFill>
                  <a:srgbClr val="FEFB27"/>
                </a:solidFill>
              </a:rPr>
              <a:t>Given</a:t>
            </a:r>
            <a:r>
              <a:t> the system has some member details</a:t>
            </a:r>
          </a:p>
          <a:p>
            <a:pPr algn="l">
              <a:defRPr sz="3500"/>
            </a:pPr>
            <a:r>
              <a:rPr>
                <a:solidFill>
                  <a:srgbClr val="FEFB27"/>
                </a:solidFill>
              </a:rPr>
              <a:t>When</a:t>
            </a:r>
            <a:r>
              <a:t> I request to export to XML those details</a:t>
            </a:r>
          </a:p>
          <a:p>
            <a:pPr algn="l">
              <a:defRPr sz="3500"/>
            </a:pPr>
            <a:r>
              <a:rPr>
                <a:solidFill>
                  <a:srgbClr val="FEFB27"/>
                </a:solidFill>
              </a:rPr>
              <a:t>Then</a:t>
            </a:r>
            <a:r>
              <a:t> a formatted XML containing the member details in </a:t>
            </a:r>
          </a:p>
          <a:p>
            <a:pPr algn="l">
              <a:defRPr sz="3500"/>
            </a:pPr>
            <a:r>
              <a:t>         appropriate tags named "c.xml" will be generated </a:t>
            </a:r>
          </a:p>
          <a:p>
            <a:pPr algn="l">
              <a:defRPr sz="3500"/>
            </a:pPr>
            <a:r>
              <a:t>         and stored in the computer</a:t>
            </a:r>
          </a:p>
        </p:txBody>
      </p:sp>
      <p:sp>
        <p:nvSpPr>
          <p:cNvPr id="816" name="Line"/>
          <p:cNvSpPr/>
          <p:nvPr/>
        </p:nvSpPr>
        <p:spPr>
          <a:xfrm>
            <a:off x="1555204" y="2976562"/>
            <a:ext cx="7866113" cy="5614294"/>
          </a:xfrm>
          <a:prstGeom prst="line">
            <a:avLst/>
          </a:prstGeom>
          <a:ln w="889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7" name="Line"/>
          <p:cNvSpPr/>
          <p:nvPr/>
        </p:nvSpPr>
        <p:spPr>
          <a:xfrm flipH="1">
            <a:off x="1965572" y="2721917"/>
            <a:ext cx="7865528" cy="5808366"/>
          </a:xfrm>
          <a:prstGeom prst="line">
            <a:avLst/>
          </a:prstGeom>
          <a:ln w="889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8" name="useless if stakeholders need no XML report!"/>
          <p:cNvSpPr/>
          <p:nvPr/>
        </p:nvSpPr>
        <p:spPr>
          <a:xfrm>
            <a:off x="9767775" y="7299038"/>
            <a:ext cx="3029955" cy="2295852"/>
          </a:xfrm>
          <a:prstGeom prst="wedgeEllipseCallout">
            <a:avLst>
              <a:gd name="adj1" fmla="val -63043"/>
              <a:gd name="adj2" fmla="val -52704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useless if stakeholders need no XML report!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cenario description should strictly correspond to scenario seman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350520">
              <a:defRPr sz="5700"/>
            </a:lvl1pPr>
          </a:lstStyle>
          <a:p>
            <a:pPr/>
            <a:r>
              <a:t>Scenario description should strictly correspond to scenario semantics</a:t>
            </a:r>
          </a:p>
        </p:txBody>
      </p:sp>
      <p:sp>
        <p:nvSpPr>
          <p:cNvPr id="821" name="Scenario: create new article web…"/>
          <p:cNvSpPr txBox="1"/>
          <p:nvPr/>
        </p:nvSpPr>
        <p:spPr>
          <a:xfrm>
            <a:off x="1511300" y="3429000"/>
            <a:ext cx="9956800" cy="321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Scenario: </a:t>
            </a:r>
            <a:r>
              <a:rPr>
                <a:solidFill>
                  <a:srgbClr val="FE2B00"/>
                </a:solidFill>
              </a:rPr>
              <a:t>create</a:t>
            </a:r>
            <a:r>
              <a:t> new article web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I am at the "publications" menu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I select the "Periodico" option...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I select the "new article" option ...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I can fill the article details</a:t>
            </a:r>
          </a:p>
        </p:txBody>
      </p:sp>
      <p:sp>
        <p:nvSpPr>
          <p:cNvPr id="822" name="not really storing the article and checking that, as expected for article creation"/>
          <p:cNvSpPr/>
          <p:nvPr/>
        </p:nvSpPr>
        <p:spPr>
          <a:xfrm>
            <a:off x="7937500" y="6731000"/>
            <a:ext cx="4723095" cy="2674219"/>
          </a:xfrm>
          <a:prstGeom prst="wedgeEllipseCallout">
            <a:avLst>
              <a:gd name="adj1" fmla="val -64728"/>
              <a:gd name="adj2" fmla="val -49775"/>
            </a:avLst>
          </a:prstGeom>
          <a:blipFill>
            <a:blip r:embed="rId2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000000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not really storing the article and checking that, as expected for article </a:t>
            </a:r>
            <a:r>
              <a:rPr>
                <a:solidFill>
                  <a:srgbClr val="FE2B00"/>
                </a:solidFill>
              </a:rPr>
              <a:t>creation</a:t>
            </a:r>
          </a:p>
        </p:txBody>
      </p:sp>
      <p:sp>
        <p:nvSpPr>
          <p:cNvPr id="823" name="Line"/>
          <p:cNvSpPr/>
          <p:nvPr/>
        </p:nvSpPr>
        <p:spPr>
          <a:xfrm>
            <a:off x="1555204" y="2976562"/>
            <a:ext cx="5503568" cy="4487370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4" name="Line"/>
          <p:cNvSpPr/>
          <p:nvPr/>
        </p:nvSpPr>
        <p:spPr>
          <a:xfrm flipH="1">
            <a:off x="1965573" y="3183036"/>
            <a:ext cx="8498086" cy="5347247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Look for short scenario steps sentences (use And as neede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5675">
              <a:defRPr sz="6551"/>
            </a:lvl1pPr>
          </a:lstStyle>
          <a:p>
            <a:pPr/>
            <a:r>
              <a:t>Look for short scenario steps sentences (use And as needed)</a:t>
            </a:r>
          </a:p>
        </p:txBody>
      </p:sp>
      <p:sp>
        <p:nvSpPr>
          <p:cNvPr id="827" name="Scenario: remove existing article web…"/>
          <p:cNvSpPr txBox="1"/>
          <p:nvPr/>
        </p:nvSpPr>
        <p:spPr>
          <a:xfrm>
            <a:off x="533400" y="3022600"/>
            <a:ext cx="12064308" cy="445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Scenario: remove existing article web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  I am at the "articles" page </a:t>
            </a:r>
            <a:r>
              <a:rPr>
                <a:solidFill>
                  <a:srgbClr val="FE2B00"/>
                </a:solidFill>
              </a:rPr>
              <a:t>and</a:t>
            </a:r>
            <a:r>
              <a:t> the article "..."    </a:t>
            </a:r>
          </a:p>
          <a:p>
            <a:pPr algn="l"/>
            <a:r>
              <a:t>                is stored in the system with file name "..."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  I select to view ...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   the article … </a:t>
            </a:r>
            <a:r>
              <a:rPr>
                <a:solidFill>
                  <a:srgbClr val="FE2B00"/>
                </a:solidFill>
              </a:rPr>
              <a:t>and</a:t>
            </a:r>
            <a:r>
              <a:t> I can </a:t>
            </a:r>
          </a:p>
          <a:p>
            <a:pPr algn="l"/>
            <a:r>
              <a:t>               select the option to remove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    the message…</a:t>
            </a:r>
          </a:p>
        </p:txBody>
      </p:sp>
      <p:sp>
        <p:nvSpPr>
          <p:cNvPr id="828" name="Gherkin And should be used to split the Given and Then steps"/>
          <p:cNvSpPr/>
          <p:nvPr/>
        </p:nvSpPr>
        <p:spPr>
          <a:xfrm>
            <a:off x="7327900" y="7335345"/>
            <a:ext cx="4913232" cy="2138855"/>
          </a:xfrm>
          <a:prstGeom prst="wedgeEllipseCallout">
            <a:avLst>
              <a:gd name="adj1" fmla="val -46463"/>
              <a:gd name="adj2" fmla="val -62291"/>
            </a:avLst>
          </a:prstGeom>
          <a:blipFill>
            <a:blip r:embed="rId2"/>
          </a:blip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000000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Gherkin And should be used to split the Given and Then steps</a:t>
            </a:r>
          </a:p>
        </p:txBody>
      </p:sp>
      <p:sp>
        <p:nvSpPr>
          <p:cNvPr id="829" name="Line"/>
          <p:cNvSpPr/>
          <p:nvPr/>
        </p:nvSpPr>
        <p:spPr>
          <a:xfrm>
            <a:off x="1555204" y="2976562"/>
            <a:ext cx="5503568" cy="4487370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0" name="Line"/>
          <p:cNvSpPr/>
          <p:nvPr/>
        </p:nvSpPr>
        <p:spPr>
          <a:xfrm flipH="1">
            <a:off x="1965573" y="3183036"/>
            <a:ext cx="8498086" cy="5347247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Better version, with reusable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554990">
              <a:defRPr sz="7979"/>
            </a:pPr>
            <a:r>
              <a:t>Better version, with </a:t>
            </a:r>
            <a:r>
              <a:rPr>
                <a:solidFill>
                  <a:srgbClr val="FEFB27"/>
                </a:solidFill>
              </a:rPr>
              <a:t>reusable</a:t>
            </a:r>
            <a:r>
              <a:t> steps</a:t>
            </a:r>
          </a:p>
        </p:txBody>
      </p:sp>
      <p:sp>
        <p:nvSpPr>
          <p:cNvPr id="833" name="Scenario: remove existing article web…"/>
          <p:cNvSpPr txBox="1"/>
          <p:nvPr/>
        </p:nvSpPr>
        <p:spPr>
          <a:xfrm>
            <a:off x="579887" y="3283670"/>
            <a:ext cx="12064309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Scenario: remove existing article web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 I am at the "articles" page 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the article "..." is stored in the system </a:t>
            </a:r>
          </a:p>
          <a:p>
            <a:pPr algn="l"/>
            <a:r>
              <a:t>           with file name "..."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 I select to view ...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 the article … </a:t>
            </a:r>
            <a:endParaRPr>
              <a:solidFill>
                <a:srgbClr val="FE2B00"/>
              </a:solidFill>
            </a:endParaRPr>
          </a:p>
          <a:p>
            <a:pPr algn="l"/>
            <a:r>
              <a:rPr>
                <a:solidFill>
                  <a:srgbClr val="FE2B00"/>
                </a:solidFill>
              </a:rP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rPr>
                <a:solidFill>
                  <a:srgbClr val="FE2B00"/>
                </a:solidFill>
              </a:rPr>
              <a:t>  </a:t>
            </a:r>
            <a:r>
              <a:t>I can select the option to remove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 the message…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Do not duplicate scenario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54990">
              <a:defRPr sz="7979"/>
            </a:lvl1pPr>
          </a:lstStyle>
          <a:p>
            <a:pPr/>
            <a:r>
              <a:t>Do not duplicate scenario steps</a:t>
            </a:r>
          </a:p>
        </p:txBody>
      </p:sp>
      <p:sp>
        <p:nvSpPr>
          <p:cNvPr id="836" name="Given the system has article entitled &quot;A theory of…"/>
          <p:cNvSpPr txBox="1"/>
          <p:nvPr/>
        </p:nvSpPr>
        <p:spPr>
          <a:xfrm>
            <a:off x="812800" y="3384550"/>
            <a:ext cx="115951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the system has article entitled "A theory of </a:t>
            </a:r>
          </a:p>
          <a:p>
            <a:pPr algn="l"/>
            <a:r>
              <a:t>software product line refinement" with file name "TCS-44.pdf"</a:t>
            </a:r>
          </a:p>
        </p:txBody>
      </p:sp>
      <p:sp>
        <p:nvSpPr>
          <p:cNvPr id="837" name="Given the article &quot;A theory of software product line refinement&quot; is stored in the system with file name &quot;TCS-0.pdf&quot;"/>
          <p:cNvSpPr txBox="1"/>
          <p:nvPr/>
        </p:nvSpPr>
        <p:spPr>
          <a:xfrm>
            <a:off x="762000" y="6057900"/>
            <a:ext cx="11696700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the article "A theory of software product line refinement" is stored in the system with file name "TCS-0.pdf"</a:t>
            </a:r>
          </a:p>
          <a:p>
            <a:pPr algn="l"/>
            <a:r>
              <a:t>   </a:t>
            </a:r>
          </a:p>
        </p:txBody>
      </p:sp>
      <p:sp>
        <p:nvSpPr>
          <p:cNvPr id="838" name="Line"/>
          <p:cNvSpPr/>
          <p:nvPr/>
        </p:nvSpPr>
        <p:spPr>
          <a:xfrm>
            <a:off x="1555204" y="2976562"/>
            <a:ext cx="5503568" cy="4487370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9" name="Line"/>
          <p:cNvSpPr/>
          <p:nvPr/>
        </p:nvSpPr>
        <p:spPr>
          <a:xfrm flipH="1">
            <a:off x="1965573" y="3183036"/>
            <a:ext cx="8498086" cy="5347247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0" name="opt for one of them and use it in  various scenarios"/>
          <p:cNvSpPr/>
          <p:nvPr/>
        </p:nvSpPr>
        <p:spPr>
          <a:xfrm>
            <a:off x="9047223" y="7425607"/>
            <a:ext cx="3560972" cy="2242601"/>
          </a:xfrm>
          <a:prstGeom prst="wedgeEllipseCallout">
            <a:avLst>
              <a:gd name="adj1" fmla="val -62341"/>
              <a:gd name="adj2" fmla="val -44263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opt for one of them and use it in  various scenarios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G_0009.JPG" descr="IMG_0009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5292" y="1773948"/>
            <a:ext cx="9534216" cy="6205704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https://www.linkedin.com/pulse/thanks-we-too-busy-daniel-white"/>
          <p:cNvSpPr txBox="1"/>
          <p:nvPr/>
        </p:nvSpPr>
        <p:spPr>
          <a:xfrm>
            <a:off x="6228581" y="7978330"/>
            <a:ext cx="509595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https://www.linkedin.com/pulse/thanks-we-too-busy-daniel-white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Do not duplicate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54990">
              <a:defRPr sz="7979"/>
            </a:lvl1pPr>
          </a:lstStyle>
          <a:p>
            <a:pPr/>
            <a:r>
              <a:t>Do not duplicate scenarios</a:t>
            </a:r>
          </a:p>
        </p:txBody>
      </p:sp>
      <p:sp>
        <p:nvSpPr>
          <p:cNvPr id="843" name="Scenario: export multiple members to XML link not enabled when there are no member selected…"/>
          <p:cNvSpPr txBox="1"/>
          <p:nvPr/>
        </p:nvSpPr>
        <p:spPr>
          <a:xfrm>
            <a:off x="319537" y="2722589"/>
            <a:ext cx="11595101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</a:t>
            </a:r>
            <a:r>
              <a:t>: export multiple members to XML link not enabled when there are no member selected</a:t>
            </a:r>
          </a:p>
          <a:p>
            <a:pPr algn="l"/>
            <a:r>
              <a:rPr>
                <a:solidFill>
                  <a:srgbClr val="FEFB27"/>
                </a:solidFill>
              </a:rPr>
              <a:t>Scenario</a:t>
            </a:r>
            <a:r>
              <a:t>: export multiple members to PDF link not enabled when there are no member selected</a:t>
            </a:r>
          </a:p>
        </p:txBody>
      </p:sp>
      <p:sp>
        <p:nvSpPr>
          <p:cNvPr id="844" name="Scenario: export multiple members link not…"/>
          <p:cNvSpPr txBox="1"/>
          <p:nvPr/>
        </p:nvSpPr>
        <p:spPr>
          <a:xfrm>
            <a:off x="2641271" y="5867400"/>
            <a:ext cx="10287708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</a:t>
            </a:r>
            <a:r>
              <a:t>: export multiple members link not </a:t>
            </a:r>
          </a:p>
          <a:p>
            <a:pPr algn="l"/>
            <a:r>
              <a:t>enabled when there are no member selected</a:t>
            </a:r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I am at the "member list" page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the system has no checked member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I cannot select the "XML" export option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 cannot select the "PDF" export option</a:t>
            </a:r>
          </a:p>
        </p:txBody>
      </p:sp>
      <p:sp>
        <p:nvSpPr>
          <p:cNvPr id="845" name="Arrow"/>
          <p:cNvSpPr/>
          <p:nvPr/>
        </p:nvSpPr>
        <p:spPr>
          <a:xfrm>
            <a:off x="354458" y="6654800"/>
            <a:ext cx="1753742" cy="2260600"/>
          </a:xfrm>
          <a:prstGeom prst="rightArrow">
            <a:avLst>
              <a:gd name="adj1" fmla="val 32000"/>
              <a:gd name="adj2" fmla="val 48287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6" name="Line"/>
          <p:cNvSpPr/>
          <p:nvPr/>
        </p:nvSpPr>
        <p:spPr>
          <a:xfrm>
            <a:off x="1278578" y="2094107"/>
            <a:ext cx="8389384" cy="3547611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7" name="Line"/>
          <p:cNvSpPr/>
          <p:nvPr/>
        </p:nvSpPr>
        <p:spPr>
          <a:xfrm flipH="1">
            <a:off x="805666" y="1989697"/>
            <a:ext cx="9516659" cy="4335508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cenario should not be vague or incomplete"/>
          <p:cNvSpPr txBox="1"/>
          <p:nvPr>
            <p:ph type="title"/>
          </p:nvPr>
        </p:nvSpPr>
        <p:spPr>
          <a:xfrm>
            <a:off x="1270000" y="254000"/>
            <a:ext cx="10464800" cy="2674343"/>
          </a:xfrm>
          <a:prstGeom prst="rect">
            <a:avLst/>
          </a:prstGeom>
        </p:spPr>
        <p:txBody>
          <a:bodyPr/>
          <a:lstStyle/>
          <a:p>
            <a:pPr/>
            <a:r>
              <a:t>Scenario should not be vague or incomplete  </a:t>
            </a:r>
          </a:p>
        </p:txBody>
      </p:sp>
      <p:sp>
        <p:nvSpPr>
          <p:cNvPr id="850" name="Scenario: upload publications with a file…"/>
          <p:cNvSpPr txBox="1"/>
          <p:nvPr/>
        </p:nvSpPr>
        <p:spPr>
          <a:xfrm>
            <a:off x="704850" y="4266246"/>
            <a:ext cx="11595100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Scenario: upload publications with a file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the system has some publications stored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I upload the publications of "c.xml"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the system has all the publications of </a:t>
            </a:r>
          </a:p>
          <a:p>
            <a:pPr algn="l"/>
            <a:r>
              <a:t>            the "c.xml" file</a:t>
            </a:r>
          </a:p>
        </p:txBody>
      </p:sp>
      <p:sp>
        <p:nvSpPr>
          <p:cNvPr id="851" name="Line"/>
          <p:cNvSpPr/>
          <p:nvPr/>
        </p:nvSpPr>
        <p:spPr>
          <a:xfrm>
            <a:off x="1692347" y="3601428"/>
            <a:ext cx="7266685" cy="2970034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2" name="Line"/>
          <p:cNvSpPr/>
          <p:nvPr/>
        </p:nvSpPr>
        <p:spPr>
          <a:xfrm flipH="1">
            <a:off x="2025956" y="3998134"/>
            <a:ext cx="8952888" cy="3070867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Fixing vagueness"/>
          <p:cNvSpPr txBox="1"/>
          <p:nvPr>
            <p:ph type="title"/>
          </p:nvPr>
        </p:nvSpPr>
        <p:spPr>
          <a:xfrm>
            <a:off x="1270000" y="254000"/>
            <a:ext cx="10464800" cy="2674343"/>
          </a:xfrm>
          <a:prstGeom prst="rect">
            <a:avLst/>
          </a:prstGeom>
        </p:spPr>
        <p:txBody>
          <a:bodyPr/>
          <a:lstStyle/>
          <a:p>
            <a:pPr/>
            <a:r>
              <a:t>Fixing vagueness</a:t>
            </a:r>
          </a:p>
        </p:txBody>
      </p:sp>
      <p:sp>
        <p:nvSpPr>
          <p:cNvPr id="855" name="Scenario: upload publications with a file…"/>
          <p:cNvSpPr txBox="1"/>
          <p:nvPr/>
        </p:nvSpPr>
        <p:spPr>
          <a:xfrm>
            <a:off x="704850" y="2659055"/>
            <a:ext cx="11595100" cy="694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Scenario: upload publications with a file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the system has publication </a:t>
            </a:r>
          </a:p>
          <a:p>
            <a:pPr algn="l"/>
            <a:r>
              <a:t>             "Semistructured merge"... 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the system has publication </a:t>
            </a:r>
          </a:p>
          <a:p>
            <a:pPr algn="l"/>
            <a:r>
              <a:t>           "A refinement theory"...   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 </a:t>
            </a:r>
            <a:r>
              <a:t>the file "c.xml" has publication </a:t>
            </a:r>
          </a:p>
          <a:p>
            <a:pPr algn="l"/>
            <a:r>
              <a:t>           "Structured merge"...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I upload the publications of "c.xml"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the system has publication </a:t>
            </a:r>
          </a:p>
          <a:p>
            <a:pPr algn="l"/>
            <a:r>
              <a:t>            </a:t>
            </a:r>
            <a:r>
              <a:t>“Structured merge"...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Fixing incompleteness"/>
          <p:cNvSpPr txBox="1"/>
          <p:nvPr>
            <p:ph type="title"/>
          </p:nvPr>
        </p:nvSpPr>
        <p:spPr>
          <a:xfrm>
            <a:off x="1270000" y="254000"/>
            <a:ext cx="10464800" cy="2674343"/>
          </a:xfrm>
          <a:prstGeom prst="rect">
            <a:avLst/>
          </a:prstGeom>
        </p:spPr>
        <p:txBody>
          <a:bodyPr/>
          <a:lstStyle/>
          <a:p>
            <a:pPr/>
            <a:r>
              <a:t>Fixing incompleteness</a:t>
            </a:r>
          </a:p>
        </p:txBody>
      </p:sp>
      <p:sp>
        <p:nvSpPr>
          <p:cNvPr id="858" name="Scenario: upload publications with a file…"/>
          <p:cNvSpPr txBox="1"/>
          <p:nvPr/>
        </p:nvSpPr>
        <p:spPr>
          <a:xfrm>
            <a:off x="704850" y="2236964"/>
            <a:ext cx="11595100" cy="881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Scenario: upload publications with a file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the system has publication </a:t>
            </a:r>
          </a:p>
          <a:p>
            <a:pPr algn="l"/>
            <a:r>
              <a:t>             "Semistructured merge"... 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the system has publication </a:t>
            </a:r>
          </a:p>
          <a:p>
            <a:pPr algn="l"/>
            <a:r>
              <a:t>           "A refinement theory"...   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 </a:t>
            </a:r>
            <a:r>
              <a:t>the file "c.xml" has publication </a:t>
            </a:r>
          </a:p>
          <a:p>
            <a:pPr algn="l"/>
            <a:r>
              <a:t>           "Structured merge"...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I upload the publications of "c.xml"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the system has publication </a:t>
            </a:r>
          </a:p>
          <a:p>
            <a:pPr algn="l"/>
            <a:r>
              <a:t>            </a:t>
            </a:r>
            <a:r>
              <a:t>"Structured merge”...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the system has publication </a:t>
            </a:r>
          </a:p>
          <a:p>
            <a:pPr algn="l"/>
            <a:r>
              <a:t>           "A refinement theory"...   </a:t>
            </a:r>
          </a:p>
          <a:p>
            <a:pPr algn="l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cenario should not be vague or incomplete"/>
          <p:cNvSpPr txBox="1"/>
          <p:nvPr>
            <p:ph type="title"/>
          </p:nvPr>
        </p:nvSpPr>
        <p:spPr>
          <a:xfrm>
            <a:off x="1270000" y="254000"/>
            <a:ext cx="10464800" cy="2674343"/>
          </a:xfrm>
          <a:prstGeom prst="rect">
            <a:avLst/>
          </a:prstGeom>
        </p:spPr>
        <p:txBody>
          <a:bodyPr/>
          <a:lstStyle/>
          <a:p>
            <a:pPr/>
            <a:r>
              <a:t>Scenario should not be vague or incomplete  </a:t>
            </a:r>
          </a:p>
        </p:txBody>
      </p:sp>
      <p:sp>
        <p:nvSpPr>
          <p:cNvPr id="861" name="When I select the &quot;view details&quot; option at the…"/>
          <p:cNvSpPr txBox="1"/>
          <p:nvPr/>
        </p:nvSpPr>
        <p:spPr>
          <a:xfrm>
            <a:off x="704850" y="3299321"/>
            <a:ext cx="11595100" cy="445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select the "view details" option at the   </a:t>
            </a:r>
          </a:p>
          <a:p>
            <a:pPr algn="l"/>
            <a:r>
              <a:t>          "Member list"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 select the option "</a:t>
            </a:r>
            <a:r>
              <a:rPr>
                <a:solidFill>
                  <a:srgbClr val="FEFB27"/>
                </a:solidFill>
              </a:rPr>
              <a:t>Export to PDF"</a:t>
            </a:r>
            <a:r>
              <a:t> at the </a:t>
            </a:r>
          </a:p>
          <a:p>
            <a:pPr algn="l"/>
            <a:r>
              <a:t>	   "Member view"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I can generate a </a:t>
            </a:r>
            <a:r>
              <a:rPr>
                <a:solidFill>
                  <a:srgbClr val="FEFB27"/>
                </a:solidFill>
              </a:rPr>
              <a:t>PDF</a:t>
            </a:r>
            <a:r>
              <a:t> report about the  </a:t>
            </a:r>
          </a:p>
          <a:p>
            <a:pPr algn="l"/>
            <a:r>
              <a:t>        selected Member details</a:t>
            </a:r>
          </a:p>
        </p:txBody>
      </p:sp>
      <p:sp>
        <p:nvSpPr>
          <p:cNvPr id="862" name="And View a PDF file with the member…"/>
          <p:cNvSpPr txBox="1"/>
          <p:nvPr/>
        </p:nvSpPr>
        <p:spPr>
          <a:xfrm>
            <a:off x="3004269" y="7461250"/>
            <a:ext cx="9571473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View a </a:t>
            </a:r>
            <a:r>
              <a:rPr>
                <a:solidFill>
                  <a:srgbClr val="FEFB27"/>
                </a:solidFill>
              </a:rPr>
              <a:t>PDF</a:t>
            </a:r>
            <a:r>
              <a:t> file with the member </a:t>
            </a:r>
          </a:p>
          <a:p>
            <a:pPr algn="l"/>
            <a:r>
              <a:t>        personal details, including age "48", …</a:t>
            </a:r>
          </a:p>
        </p:txBody>
      </p:sp>
      <p:sp>
        <p:nvSpPr>
          <p:cNvPr id="863" name="Arrow"/>
          <p:cNvSpPr/>
          <p:nvPr/>
        </p:nvSpPr>
        <p:spPr>
          <a:xfrm>
            <a:off x="754459" y="7434857"/>
            <a:ext cx="1518841" cy="1480543"/>
          </a:xfrm>
          <a:prstGeom prst="rightArrow">
            <a:avLst>
              <a:gd name="adj1" fmla="val 32000"/>
              <a:gd name="adj2" fmla="val 49536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4" name="Line"/>
          <p:cNvSpPr/>
          <p:nvPr/>
        </p:nvSpPr>
        <p:spPr>
          <a:xfrm>
            <a:off x="1012624" y="2897043"/>
            <a:ext cx="7946408" cy="3116573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5" name="Line"/>
          <p:cNvSpPr/>
          <p:nvPr/>
        </p:nvSpPr>
        <p:spPr>
          <a:xfrm flipH="1">
            <a:off x="2025955" y="2968462"/>
            <a:ext cx="9454941" cy="3542692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6" name="add"/>
          <p:cNvSpPr txBox="1"/>
          <p:nvPr/>
        </p:nvSpPr>
        <p:spPr>
          <a:xfrm>
            <a:off x="1073608" y="7813178"/>
            <a:ext cx="8805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cenarios should parametrize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Scenarios should parametrize steps</a:t>
            </a:r>
          </a:p>
        </p:txBody>
      </p:sp>
      <p:sp>
        <p:nvSpPr>
          <p:cNvPr id="869" name="When I select the view details option at the…"/>
          <p:cNvSpPr txBox="1"/>
          <p:nvPr/>
        </p:nvSpPr>
        <p:spPr>
          <a:xfrm>
            <a:off x="704850" y="3168649"/>
            <a:ext cx="11595100" cy="570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select the view details option at the </a:t>
            </a:r>
          </a:p>
          <a:p>
            <a:pPr algn="l"/>
            <a:r>
              <a:t>	      Member list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 can select the option </a:t>
            </a:r>
            <a:r>
              <a:rPr>
                <a:solidFill>
                  <a:srgbClr val="FEFB27"/>
                </a:solidFill>
              </a:rPr>
              <a:t>Export to PDF</a:t>
            </a:r>
            <a:r>
              <a:t> at </a:t>
            </a:r>
          </a:p>
          <a:p>
            <a:pPr algn="l"/>
            <a:r>
              <a:t>	   the Member view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I can generate a </a:t>
            </a:r>
            <a:r>
              <a:rPr>
                <a:solidFill>
                  <a:srgbClr val="FEFB27"/>
                </a:solidFill>
              </a:rPr>
              <a:t>PDF</a:t>
            </a:r>
            <a:r>
              <a:t> report about the </a:t>
            </a:r>
          </a:p>
          <a:p>
            <a:pPr algn="l"/>
            <a:r>
              <a:t>	    selected Member details</a:t>
            </a:r>
          </a:p>
          <a:p>
            <a:pPr algn="l"/>
            <a:r>
              <a:t>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View a </a:t>
            </a:r>
            <a:r>
              <a:rPr>
                <a:solidFill>
                  <a:srgbClr val="FEFB27"/>
                </a:solidFill>
              </a:rPr>
              <a:t>PDF</a:t>
            </a:r>
            <a:r>
              <a:t> file with the member personal </a:t>
            </a:r>
          </a:p>
          <a:p>
            <a:pPr algn="l"/>
            <a:r>
              <a:t>       details</a:t>
            </a:r>
          </a:p>
        </p:txBody>
      </p:sp>
      <p:sp>
        <p:nvSpPr>
          <p:cNvPr id="870" name="thinking in advance about step implementation"/>
          <p:cNvSpPr/>
          <p:nvPr/>
        </p:nvSpPr>
        <p:spPr>
          <a:xfrm>
            <a:off x="8012200" y="7812229"/>
            <a:ext cx="4207924" cy="1807211"/>
          </a:xfrm>
          <a:prstGeom prst="wedgeEllipseCallout">
            <a:avLst>
              <a:gd name="adj1" fmla="val -48910"/>
              <a:gd name="adj2" fmla="val -6054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thinking in advance about step implementation</a:t>
            </a:r>
          </a:p>
        </p:txBody>
      </p:sp>
      <p:sp>
        <p:nvSpPr>
          <p:cNvPr id="871" name="Line"/>
          <p:cNvSpPr/>
          <p:nvPr/>
        </p:nvSpPr>
        <p:spPr>
          <a:xfrm>
            <a:off x="1555204" y="2976561"/>
            <a:ext cx="6169714" cy="5103997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2" name="Line"/>
          <p:cNvSpPr/>
          <p:nvPr/>
        </p:nvSpPr>
        <p:spPr>
          <a:xfrm flipH="1">
            <a:off x="1965573" y="3183036"/>
            <a:ext cx="8498086" cy="5347247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pecify actions, not non actions or empty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Specify actions, not non actions or empty actions</a:t>
            </a:r>
          </a:p>
        </p:txBody>
      </p:sp>
      <p:sp>
        <p:nvSpPr>
          <p:cNvPr id="875" name="When I do not upload any file…"/>
          <p:cNvSpPr txBox="1"/>
          <p:nvPr/>
        </p:nvSpPr>
        <p:spPr>
          <a:xfrm>
            <a:off x="704850" y="3750321"/>
            <a:ext cx="11595100" cy="445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I do not upload any file</a:t>
            </a:r>
          </a:p>
          <a:p>
            <a:pPr algn="l"/>
          </a:p>
          <a:p>
            <a:pPr algn="l"/>
          </a:p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I am at any page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</a:t>
            </a:r>
            <a:r>
              <a:t> I see student name "X" and a logout link</a:t>
            </a:r>
          </a:p>
        </p:txBody>
      </p:sp>
      <p:sp>
        <p:nvSpPr>
          <p:cNvPr id="876" name="Line"/>
          <p:cNvSpPr/>
          <p:nvPr/>
        </p:nvSpPr>
        <p:spPr>
          <a:xfrm>
            <a:off x="1555204" y="2976562"/>
            <a:ext cx="8499074" cy="4833925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7" name="Line"/>
          <p:cNvSpPr/>
          <p:nvPr/>
        </p:nvSpPr>
        <p:spPr>
          <a:xfrm flipH="1">
            <a:off x="1965573" y="3183036"/>
            <a:ext cx="8498086" cy="5347247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8" name="don’t use unrealistic values for parameters"/>
          <p:cNvSpPr/>
          <p:nvPr/>
        </p:nvSpPr>
        <p:spPr>
          <a:xfrm>
            <a:off x="7106381" y="8028306"/>
            <a:ext cx="4286291" cy="1653929"/>
          </a:xfrm>
          <a:prstGeom prst="wedgeEllipseCallout">
            <a:avLst>
              <a:gd name="adj1" fmla="val -47470"/>
              <a:gd name="adj2" fmla="val -66352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don’t use unrealistic values for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cenarios should not have language errors"/>
          <p:cNvSpPr txBox="1"/>
          <p:nvPr>
            <p:ph type="title"/>
          </p:nvPr>
        </p:nvSpPr>
        <p:spPr>
          <a:xfrm>
            <a:off x="1270000" y="254000"/>
            <a:ext cx="10464800" cy="2838399"/>
          </a:xfrm>
          <a:prstGeom prst="rect">
            <a:avLst/>
          </a:prstGeom>
        </p:spPr>
        <p:txBody>
          <a:bodyPr/>
          <a:lstStyle/>
          <a:p>
            <a:pPr/>
            <a:r>
              <a:t>Scenarios should not have language errors</a:t>
            </a:r>
          </a:p>
        </p:txBody>
      </p:sp>
      <p:sp>
        <p:nvSpPr>
          <p:cNvPr id="881" name="And View a PDF file with all memeber's personal details"/>
          <p:cNvSpPr txBox="1"/>
          <p:nvPr/>
        </p:nvSpPr>
        <p:spPr>
          <a:xfrm>
            <a:off x="704850" y="4641850"/>
            <a:ext cx="115951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View a PDF file with all </a:t>
            </a:r>
            <a:r>
              <a:rPr>
                <a:solidFill>
                  <a:srgbClr val="FEFB27"/>
                </a:solidFill>
              </a:rPr>
              <a:t>memeber's</a:t>
            </a:r>
            <a:r>
              <a:t> personal details</a:t>
            </a:r>
          </a:p>
        </p:txBody>
      </p:sp>
      <p:sp>
        <p:nvSpPr>
          <p:cNvPr id="882" name="Line"/>
          <p:cNvSpPr/>
          <p:nvPr/>
        </p:nvSpPr>
        <p:spPr>
          <a:xfrm>
            <a:off x="716444" y="4154731"/>
            <a:ext cx="8629147" cy="1943765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3" name="Line"/>
          <p:cNvSpPr/>
          <p:nvPr/>
        </p:nvSpPr>
        <p:spPr>
          <a:xfrm flipH="1">
            <a:off x="2412403" y="4010202"/>
            <a:ext cx="8861269" cy="2413870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Use high level 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high level actions</a:t>
            </a:r>
          </a:p>
        </p:txBody>
      </p:sp>
      <p:sp>
        <p:nvSpPr>
          <p:cNvPr id="886" name="When I select the XML file &quot;c.xml&quot; containing a…"/>
          <p:cNvSpPr txBox="1"/>
          <p:nvPr/>
        </p:nvSpPr>
        <p:spPr>
          <a:xfrm>
            <a:off x="527050" y="2457450"/>
            <a:ext cx="11595100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select the XML file "c.xml" containing a </a:t>
            </a:r>
          </a:p>
          <a:p>
            <a:pPr algn="l"/>
            <a:r>
              <a:t>          publication entitled "A theory of software </a:t>
            </a:r>
          </a:p>
          <a:p>
            <a:pPr algn="l"/>
            <a:r>
              <a:t>          product line refinement" through the button </a:t>
            </a:r>
          </a:p>
          <a:p>
            <a:pPr algn="l"/>
            <a:r>
              <a:t>          "Escolher arquivo"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I click the button "Enviar"</a:t>
            </a:r>
          </a:p>
        </p:txBody>
      </p:sp>
      <p:sp>
        <p:nvSpPr>
          <p:cNvPr id="887" name="When I  ask the system to load the XML file…"/>
          <p:cNvSpPr txBox="1"/>
          <p:nvPr/>
        </p:nvSpPr>
        <p:spPr>
          <a:xfrm>
            <a:off x="2343150" y="6553199"/>
            <a:ext cx="11595100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 ask the system to load the XML file </a:t>
            </a:r>
          </a:p>
          <a:p>
            <a:pPr algn="l"/>
            <a:r>
              <a:t>		  "c.xml" containing a publication entitled </a:t>
            </a:r>
          </a:p>
          <a:p>
            <a:pPr algn="l"/>
            <a:r>
              <a:t>          "A theory of software product line </a:t>
            </a:r>
          </a:p>
          <a:p>
            <a:pPr algn="l"/>
            <a:r>
              <a:t>           refinement" </a:t>
            </a:r>
          </a:p>
        </p:txBody>
      </p:sp>
      <p:sp>
        <p:nvSpPr>
          <p:cNvPr id="888" name="Arrow"/>
          <p:cNvSpPr/>
          <p:nvPr/>
        </p:nvSpPr>
        <p:spPr>
          <a:xfrm>
            <a:off x="299640" y="6946552"/>
            <a:ext cx="1465660" cy="1804096"/>
          </a:xfrm>
          <a:prstGeom prst="rightArrow">
            <a:avLst>
              <a:gd name="adj1" fmla="val 32000"/>
              <a:gd name="adj2" fmla="val 48287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9" name="Line"/>
          <p:cNvSpPr/>
          <p:nvPr/>
        </p:nvSpPr>
        <p:spPr>
          <a:xfrm>
            <a:off x="1203081" y="2106598"/>
            <a:ext cx="7449211" cy="3721922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0" name="Line"/>
          <p:cNvSpPr/>
          <p:nvPr/>
        </p:nvSpPr>
        <p:spPr>
          <a:xfrm flipH="1">
            <a:off x="1329165" y="2515423"/>
            <a:ext cx="9990870" cy="3354067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Write platform independent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platform independent scenarios</a:t>
            </a:r>
          </a:p>
        </p:txBody>
      </p:sp>
      <p:sp>
        <p:nvSpPr>
          <p:cNvPr id="893" name="Then no publications are stored by the system…"/>
          <p:cNvSpPr txBox="1"/>
          <p:nvPr/>
        </p:nvSpPr>
        <p:spPr>
          <a:xfrm>
            <a:off x="565150" y="3581399"/>
            <a:ext cx="11595100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no publications are stored by the system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the system shows the message </a:t>
            </a:r>
          </a:p>
          <a:p>
            <a:pPr algn="l"/>
            <a:r>
              <a:t>       "No valid XML file was uploaded."</a:t>
            </a:r>
          </a:p>
        </p:txBody>
      </p:sp>
      <p:sp>
        <p:nvSpPr>
          <p:cNvPr id="894" name="Then no publications are stored by the system…"/>
          <p:cNvSpPr txBox="1"/>
          <p:nvPr/>
        </p:nvSpPr>
        <p:spPr>
          <a:xfrm>
            <a:off x="1962150" y="6877050"/>
            <a:ext cx="115951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no publications are stored by the system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the system shows an error message</a:t>
            </a:r>
          </a:p>
        </p:txBody>
      </p:sp>
      <p:sp>
        <p:nvSpPr>
          <p:cNvPr id="895" name="Arrow"/>
          <p:cNvSpPr/>
          <p:nvPr/>
        </p:nvSpPr>
        <p:spPr>
          <a:xfrm>
            <a:off x="299640" y="6692552"/>
            <a:ext cx="1465660" cy="1804096"/>
          </a:xfrm>
          <a:prstGeom prst="rightArrow">
            <a:avLst>
              <a:gd name="adj1" fmla="val 32000"/>
              <a:gd name="adj2" fmla="val 48287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6" name="Line"/>
          <p:cNvSpPr/>
          <p:nvPr/>
        </p:nvSpPr>
        <p:spPr>
          <a:xfrm>
            <a:off x="1555204" y="2976562"/>
            <a:ext cx="6667255" cy="2903850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7" name="Line"/>
          <p:cNvSpPr/>
          <p:nvPr/>
        </p:nvSpPr>
        <p:spPr>
          <a:xfrm flipH="1">
            <a:off x="1658014" y="3183037"/>
            <a:ext cx="8805646" cy="3018879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Obtaining and documenting answers are essential for…"/>
          <p:cNvSpPr txBox="1"/>
          <p:nvPr>
            <p:ph type="title"/>
          </p:nvPr>
        </p:nvSpPr>
        <p:spPr>
          <a:xfrm>
            <a:off x="1270000" y="254000"/>
            <a:ext cx="10464800" cy="3804312"/>
          </a:xfrm>
          <a:prstGeom prst="rect">
            <a:avLst/>
          </a:prstGeom>
        </p:spPr>
        <p:txBody>
          <a:bodyPr/>
          <a:lstStyle/>
          <a:p>
            <a:pPr/>
            <a:r>
              <a:t>Obtaining and documenting answers are essential for…</a:t>
            </a:r>
          </a:p>
        </p:txBody>
      </p:sp>
      <p:sp>
        <p:nvSpPr>
          <p:cNvPr id="268" name="validating requirements: making sure we capture the requirements of the desired system (build the right system)…"/>
          <p:cNvSpPr txBox="1"/>
          <p:nvPr>
            <p:ph type="body" idx="1"/>
          </p:nvPr>
        </p:nvSpPr>
        <p:spPr>
          <a:xfrm>
            <a:off x="1270000" y="3990243"/>
            <a:ext cx="10464800" cy="5715001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FEFB27"/>
                </a:solidFill>
              </a:rPr>
              <a:t>validating requirements</a:t>
            </a:r>
            <a:r>
              <a:t>: making sure we capture the requirements of the desired system (build the right system)</a:t>
            </a:r>
          </a:p>
          <a:p>
            <a:pPr/>
            <a:r>
              <a:rPr>
                <a:solidFill>
                  <a:srgbClr val="FEFB27"/>
                </a:solidFill>
              </a:rPr>
              <a:t>verifying requirements</a:t>
            </a:r>
            <a:r>
              <a:t>: making sure the created system conforms to the specified requirements (build the system right)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Focus on testing situation, direct to the poi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pPr/>
            <a:r>
              <a:t>Focus on testing situation, direct to the point</a:t>
            </a:r>
          </a:p>
        </p:txBody>
      </p:sp>
      <p:sp>
        <p:nvSpPr>
          <p:cNvPr id="900" name="Given I created one article named &quot;A theory of…"/>
          <p:cNvSpPr txBox="1"/>
          <p:nvPr/>
        </p:nvSpPr>
        <p:spPr>
          <a:xfrm>
            <a:off x="488950" y="3587750"/>
            <a:ext cx="11595100" cy="445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I created one article named "A theory of </a:t>
            </a:r>
          </a:p>
          <a:p>
            <a:pPr algn="l"/>
            <a:r>
              <a:t>         software product line refinement"</a:t>
            </a:r>
          </a:p>
          <a:p>
            <a:pPr algn="l"/>
            <a:r>
              <a:rPr>
                <a:solidFill>
                  <a:srgbClr val="FEFB27"/>
                </a:solidFill>
              </a:rPr>
              <a:t>And</a:t>
            </a:r>
            <a:r>
              <a:t> the article "A theory of software product line </a:t>
            </a:r>
          </a:p>
          <a:p>
            <a:pPr algn="l"/>
            <a:r>
              <a:t>       refinement" is stored with the file name </a:t>
            </a:r>
          </a:p>
          <a:p>
            <a:pPr algn="l"/>
            <a:r>
              <a:t>       "TCS.pdf"</a:t>
            </a:r>
          </a:p>
          <a:p>
            <a:pPr algn="l"/>
          </a:p>
        </p:txBody>
      </p:sp>
      <p:sp>
        <p:nvSpPr>
          <p:cNvPr id="901" name="Arrow"/>
          <p:cNvSpPr/>
          <p:nvPr/>
        </p:nvSpPr>
        <p:spPr>
          <a:xfrm>
            <a:off x="286940" y="7479952"/>
            <a:ext cx="1465660" cy="1804096"/>
          </a:xfrm>
          <a:prstGeom prst="rightArrow">
            <a:avLst>
              <a:gd name="adj1" fmla="val 32000"/>
              <a:gd name="adj2" fmla="val 48287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2" name="Given The article &quot;A theory of software product…"/>
          <p:cNvSpPr txBox="1"/>
          <p:nvPr/>
        </p:nvSpPr>
        <p:spPr>
          <a:xfrm>
            <a:off x="2082800" y="6870700"/>
            <a:ext cx="10846631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</a:p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The article "A theory of software product </a:t>
            </a:r>
          </a:p>
          <a:p>
            <a:pPr algn="l"/>
            <a:r>
              <a:t>          line refinement" is stored with the </a:t>
            </a:r>
          </a:p>
          <a:p>
            <a:pPr algn="l"/>
            <a:r>
              <a:t>          file name "TCS.pdf"</a:t>
            </a:r>
          </a:p>
        </p:txBody>
      </p:sp>
      <p:sp>
        <p:nvSpPr>
          <p:cNvPr id="903" name="Line"/>
          <p:cNvSpPr/>
          <p:nvPr/>
        </p:nvSpPr>
        <p:spPr>
          <a:xfrm>
            <a:off x="1555204" y="2976562"/>
            <a:ext cx="6276386" cy="3800476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4" name="Line"/>
          <p:cNvSpPr/>
          <p:nvPr/>
        </p:nvSpPr>
        <p:spPr>
          <a:xfrm flipH="1">
            <a:off x="1725422" y="3183036"/>
            <a:ext cx="8738237" cy="4001076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Focus on testing situation, not general requir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pPr/>
            <a:r>
              <a:t>Focus on testing situation, not general requirement</a:t>
            </a:r>
          </a:p>
        </p:txBody>
      </p:sp>
      <p:sp>
        <p:nvSpPr>
          <p:cNvPr id="907" name="Given I am at any page…"/>
          <p:cNvSpPr txBox="1"/>
          <p:nvPr/>
        </p:nvSpPr>
        <p:spPr>
          <a:xfrm>
            <a:off x="549948" y="3331367"/>
            <a:ext cx="11595101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I am at any page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double click 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 </a:t>
            </a:r>
            <a:r>
              <a:rPr>
                <a:solidFill>
                  <a:srgbClr val="F3F9F6"/>
                </a:solidFill>
              </a:rPr>
              <a:t>I can see a help message</a:t>
            </a:r>
          </a:p>
        </p:txBody>
      </p:sp>
      <p:sp>
        <p:nvSpPr>
          <p:cNvPr id="908" name="Arrow"/>
          <p:cNvSpPr/>
          <p:nvPr/>
        </p:nvSpPr>
        <p:spPr>
          <a:xfrm>
            <a:off x="347938" y="6308788"/>
            <a:ext cx="1465661" cy="1804096"/>
          </a:xfrm>
          <a:prstGeom prst="rightArrow">
            <a:avLst>
              <a:gd name="adj1" fmla="val 32000"/>
              <a:gd name="adj2" fmla="val 48287"/>
            </a:avLst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9" name="Given I am at the &quot;Article&quot; page…"/>
          <p:cNvSpPr txBox="1"/>
          <p:nvPr/>
        </p:nvSpPr>
        <p:spPr>
          <a:xfrm>
            <a:off x="2421494" y="5915435"/>
            <a:ext cx="11595101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Given</a:t>
            </a:r>
            <a:r>
              <a:t> I am at the "Article" page</a:t>
            </a:r>
          </a:p>
          <a:p>
            <a:pPr algn="l"/>
            <a:r>
              <a:rPr>
                <a:solidFill>
                  <a:srgbClr val="FEFB27"/>
                </a:solidFill>
              </a:rPr>
              <a:t>When</a:t>
            </a:r>
            <a:r>
              <a:t> I ask for help </a:t>
            </a:r>
          </a:p>
          <a:p>
            <a:pPr algn="l"/>
            <a:r>
              <a:rPr>
                <a:solidFill>
                  <a:srgbClr val="FEFB27"/>
                </a:solidFill>
              </a:rPr>
              <a:t>Then </a:t>
            </a:r>
            <a:r>
              <a:rPr>
                <a:solidFill>
                  <a:srgbClr val="F3F9F6"/>
                </a:solidFill>
              </a:rPr>
              <a:t>I can see a “help" message related to 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"article creation"</a:t>
            </a:r>
          </a:p>
        </p:txBody>
      </p:sp>
      <p:sp>
        <p:nvSpPr>
          <p:cNvPr id="910" name="Line"/>
          <p:cNvSpPr/>
          <p:nvPr/>
        </p:nvSpPr>
        <p:spPr>
          <a:xfrm>
            <a:off x="1555204" y="2976562"/>
            <a:ext cx="5286864" cy="2654712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1" name="Line"/>
          <p:cNvSpPr/>
          <p:nvPr/>
        </p:nvSpPr>
        <p:spPr>
          <a:xfrm flipH="1">
            <a:off x="480750" y="3181960"/>
            <a:ext cx="6089512" cy="2414768"/>
          </a:xfrm>
          <a:prstGeom prst="line">
            <a:avLst/>
          </a:prstGeom>
          <a:ln w="25400">
            <a:solidFill>
              <a:srgbClr val="F52E2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Take notes, now!"/>
          <p:cNvSpPr txBox="1"/>
          <p:nvPr>
            <p:ph type="title"/>
          </p:nvPr>
        </p:nvSpPr>
        <p:spPr>
          <a:xfrm>
            <a:off x="1270000" y="1638300"/>
            <a:ext cx="10464800" cy="5867400"/>
          </a:xfrm>
          <a:prstGeom prst="rect">
            <a:avLst/>
          </a:prstGeom>
        </p:spPr>
        <p:txBody>
          <a:bodyPr/>
          <a:lstStyle>
            <a:lvl1pPr>
              <a:defRPr sz="14200"/>
            </a:lvl1pPr>
          </a:lstStyle>
          <a:p>
            <a:pPr/>
            <a:r>
              <a:t>Take notes, now!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Hands on exercises"/>
          <p:cNvSpPr txBox="1"/>
          <p:nvPr>
            <p:ph type="title"/>
          </p:nvPr>
        </p:nvSpPr>
        <p:spPr>
          <a:xfrm>
            <a:off x="1270000" y="1182774"/>
            <a:ext cx="10464800" cy="5867401"/>
          </a:xfrm>
          <a:prstGeom prst="rect">
            <a:avLst/>
          </a:prstGeom>
        </p:spPr>
        <p:txBody>
          <a:bodyPr/>
          <a:lstStyle>
            <a:lvl1pPr>
              <a:defRPr sz="14200"/>
            </a:lvl1pPr>
          </a:lstStyle>
          <a:p>
            <a:pPr/>
            <a:r>
              <a:t>Hands on 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Requirements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Requirements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cenario writing studio"/>
          <p:cNvSpPr txBox="1"/>
          <p:nvPr>
            <p:ph type="title"/>
          </p:nvPr>
        </p:nvSpPr>
        <p:spPr>
          <a:xfrm>
            <a:off x="1270000" y="2763142"/>
            <a:ext cx="10464800" cy="4227316"/>
          </a:xfrm>
          <a:prstGeom prst="rect">
            <a:avLst/>
          </a:prstGeom>
        </p:spPr>
        <p:txBody>
          <a:bodyPr/>
          <a:lstStyle>
            <a:lvl1pPr defTabSz="578358">
              <a:defRPr sz="14058"/>
            </a:lvl1pPr>
          </a:lstStyle>
          <a:p>
            <a:pPr/>
            <a:r>
              <a:t>Scenario writing 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ervice based scenar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 based scenario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cenario: cadastrar aluno sem email…"/>
          <p:cNvSpPr txBox="1"/>
          <p:nvPr/>
        </p:nvSpPr>
        <p:spPr>
          <a:xfrm>
            <a:off x="932171" y="473668"/>
            <a:ext cx="11140457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rPr>
                <a:solidFill>
                  <a:srgbClr val="F3F9F6"/>
                </a:solidFill>
              </a:rPr>
              <a:t>cadastrar aluno sem email</a:t>
            </a:r>
            <a:endParaRPr>
              <a:solidFill>
                <a:srgbClr val="F3F9F6"/>
              </a:solidFill>
            </a:endParaRP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When </a:t>
            </a:r>
            <a:r>
              <a:rPr>
                <a:solidFill>
                  <a:srgbClr val="F3F9F6"/>
                </a:solidFill>
              </a:rPr>
              <a:t>eu tento cadastrar o aluno "Paulo"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   com CPF "683", mas sem e-mail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Then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cenario: cadastrar aluno sem email…"/>
          <p:cNvSpPr txBox="1"/>
          <p:nvPr/>
        </p:nvSpPr>
        <p:spPr>
          <a:xfrm>
            <a:off x="932171" y="473152"/>
            <a:ext cx="11140457" cy="445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rPr>
                <a:solidFill>
                  <a:srgbClr val="F3F9F6"/>
                </a:solidFill>
              </a:rPr>
              <a:t>cadastrar aluno sem email</a:t>
            </a:r>
            <a:endParaRPr>
              <a:solidFill>
                <a:srgbClr val="F3F9F6"/>
              </a:solidFill>
            </a:endParaRP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 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</a:t>
            </a:r>
            <a:r>
              <a:rPr>
                <a:solidFill>
                  <a:srgbClr val="FEFB27"/>
                </a:solidFill>
              </a:rPr>
              <a:t>  When </a:t>
            </a:r>
            <a:r>
              <a:rPr>
                <a:solidFill>
                  <a:srgbClr val="F3F9F6"/>
                </a:solidFill>
              </a:rPr>
              <a:t>eu tento cadastrar o aluno "Paulo"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   com CPF "683", mas sem e-mail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Then </a:t>
            </a:r>
            <a:r>
              <a:t>o servidor retorna uma mensagem </a:t>
            </a:r>
          </a:p>
          <a:p>
            <a:pPr algn="l"/>
            <a:r>
              <a:t>            de erro</a:t>
            </a:r>
          </a:p>
          <a:p>
            <a:pPr algn="l"/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 FAZER depois da aul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FAZER depois da aula</a:t>
            </a:r>
          </a:p>
        </p:txBody>
      </p:sp>
      <p:sp>
        <p:nvSpPr>
          <p:cNvPr id="206" name="@channel cada um pode escolher e anotar X alunos na planilha em https://docs.google.com/spreadsheets/d/1ntmE_SWx5QL6NbdFstyE70nFADOmsdS850jSBbYIVMc/edit#gid=0.  é só colocar seus logins na terceira coluna. @A e @B vocês podem pegar X+Y? cada um escolhe s"/>
          <p:cNvSpPr txBox="1"/>
          <p:nvPr>
            <p:ph type="body" idx="1"/>
          </p:nvPr>
        </p:nvSpPr>
        <p:spPr>
          <a:xfrm>
            <a:off x="62554" y="2922347"/>
            <a:ext cx="12879692" cy="8009254"/>
          </a:xfrm>
          <a:prstGeom prst="rect">
            <a:avLst/>
          </a:prstGeom>
        </p:spPr>
        <p:txBody>
          <a:bodyPr spcCol="643984"/>
          <a:lstStyle/>
          <a:p>
            <a:pPr>
              <a:defRPr sz="2800">
                <a:solidFill>
                  <a:srgbClr val="F3F9F6"/>
                </a:solidFill>
              </a:defRPr>
            </a:pPr>
            <a:r>
              <a:t>@channel cada um pode escolher e anotar X alunos na planilha em https://docs.google.com/spreadsheets/d/1ntmE_SWx5QL6NbdFstyE70nFADOmsdS850jSBbYIVMc/edit#gid=0.  é só colocar seus logins na terceira coluna. @A e @B vocês podem pegar X+Y? cada um escolhe seus alunos e entra em contato, via slack, perguntando como anda o roteiro de requisitos, e se tem alguma dúvida, OK?</a:t>
            </a:r>
          </a:p>
          <a:p>
            <a:pPr>
              <a:defRPr sz="2800"/>
            </a:pPr>
            <a:r>
              <a:t>@channel os questionários de avaliação sobre um dado assunto só podem ser respondidos no horário da aula. notei ontem 3 alunos respondendo depois do horário. não façam isso, por favor.</a:t>
            </a:r>
          </a:p>
          <a:p>
            <a:pPr>
              <a:defRPr sz="2800"/>
            </a:pPr>
            <a:r>
              <a:t>enviar a correção dos questionários de avaliação dos alunos; não limpar pois depois será utilizado pelos scripts</a:t>
            </a:r>
          </a:p>
          <a:p>
            <a:pPr>
              <a:defRPr sz="2800">
                <a:solidFill>
                  <a:srgbClr val="FEFB27"/>
                </a:solidFill>
              </a:defRPr>
            </a:pPr>
            <a:r>
              <a:t>ler as avaliações da aula e transferir sugestões para os slides aqui; não limpar pois depois será utilizado pelos scripts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ValidationVerification.pdf" descr="ValidationVerificat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031" y="1244857"/>
            <a:ext cx="12484564" cy="7875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cenario: cadastrar aluno sem email…"/>
          <p:cNvSpPr txBox="1"/>
          <p:nvPr/>
        </p:nvSpPr>
        <p:spPr>
          <a:xfrm>
            <a:off x="932171" y="473152"/>
            <a:ext cx="11140457" cy="445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rPr>
                <a:solidFill>
                  <a:srgbClr val="F3F9F6"/>
                </a:solidFill>
              </a:rPr>
              <a:t>cadastrar aluno sem email</a:t>
            </a:r>
            <a:endParaRPr>
              <a:solidFill>
                <a:srgbClr val="F3F9F6"/>
              </a:solidFill>
            </a:endParaRP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 </a:t>
            </a:r>
            <a:r>
              <a:rPr>
                <a:solidFill>
                  <a:srgbClr val="F3F9F6"/>
                </a:solidFill>
              </a:rPr>
              <a:t>eu acesso o sistema como "professor"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</a:t>
            </a:r>
            <a:r>
              <a:rPr>
                <a:solidFill>
                  <a:srgbClr val="FEFB27"/>
                </a:solidFill>
              </a:rPr>
              <a:t>  When </a:t>
            </a:r>
            <a:r>
              <a:rPr>
                <a:solidFill>
                  <a:srgbClr val="F3F9F6"/>
                </a:solidFill>
              </a:rPr>
              <a:t>eu tento cadastrar o aluno "Paulo"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   com CPF "683", mas sem e-mail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Then </a:t>
            </a:r>
            <a:r>
              <a:t>o servidor retorna uma mensagem </a:t>
            </a:r>
          </a:p>
          <a:p>
            <a:pPr algn="l"/>
            <a:r>
              <a:t>            de erro</a:t>
            </a:r>
          </a:p>
          <a:p>
            <a:pPr algn="l"/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cenario: cadastrar aluno sem email…"/>
          <p:cNvSpPr txBox="1"/>
          <p:nvPr/>
        </p:nvSpPr>
        <p:spPr>
          <a:xfrm>
            <a:off x="932171" y="472119"/>
            <a:ext cx="11140457" cy="570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rPr>
                <a:solidFill>
                  <a:srgbClr val="F3F9F6"/>
                </a:solidFill>
              </a:rPr>
              <a:t>cadastrar aluno sem email</a:t>
            </a:r>
            <a:endParaRPr>
              <a:solidFill>
                <a:srgbClr val="F3F9F6"/>
              </a:solidFill>
            </a:endParaRP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 </a:t>
            </a:r>
            <a:r>
              <a:rPr>
                <a:solidFill>
                  <a:srgbClr val="F3F9F6"/>
                </a:solidFill>
              </a:rPr>
              <a:t>eu acesso o sistema como "professor"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rPr>
                <a:solidFill>
                  <a:srgbClr val="F3F9F6"/>
                </a:solidFill>
              </a:rPr>
              <a:t> o sistema não tem um aluno "Paulo"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com CPF "683"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</a:t>
            </a:r>
            <a:r>
              <a:rPr>
                <a:solidFill>
                  <a:srgbClr val="FEFB27"/>
                </a:solidFill>
              </a:rPr>
              <a:t>  When </a:t>
            </a:r>
            <a:r>
              <a:rPr>
                <a:solidFill>
                  <a:srgbClr val="F3F9F6"/>
                </a:solidFill>
              </a:rPr>
              <a:t>eu tento cadastrar o aluno "Paulo"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   com CPF "683", mas sem e-mail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Then </a:t>
            </a:r>
            <a:r>
              <a:t>o servidor retorna uma mensagem </a:t>
            </a:r>
          </a:p>
          <a:p>
            <a:pPr algn="l"/>
            <a:r>
              <a:t>            de erro sobre ausência de email</a:t>
            </a:r>
          </a:p>
          <a:p>
            <a:pPr algn="l"/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cenario: cadastrar aluno sem email…"/>
          <p:cNvSpPr txBox="1"/>
          <p:nvPr/>
        </p:nvSpPr>
        <p:spPr>
          <a:xfrm>
            <a:off x="932171" y="474184"/>
            <a:ext cx="11140457" cy="694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rPr>
                <a:solidFill>
                  <a:srgbClr val="F3F9F6"/>
                </a:solidFill>
              </a:rPr>
              <a:t>cadastrar aluno sem email</a:t>
            </a:r>
            <a:endParaRPr>
              <a:solidFill>
                <a:srgbClr val="F3F9F6"/>
              </a:solidFill>
            </a:endParaRP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 </a:t>
            </a:r>
            <a:r>
              <a:rPr>
                <a:solidFill>
                  <a:srgbClr val="F3F9F6"/>
                </a:solidFill>
              </a:rPr>
              <a:t>eu acesso o sistema como "professor"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rPr>
                <a:solidFill>
                  <a:srgbClr val="F3F9F6"/>
                </a:solidFill>
              </a:rPr>
              <a:t> o sistema não tem um aluno "Paulo"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com CPF "683"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</a:t>
            </a:r>
            <a:r>
              <a:rPr>
                <a:solidFill>
                  <a:srgbClr val="FEFB27"/>
                </a:solidFill>
              </a:rPr>
              <a:t>  When </a:t>
            </a:r>
            <a:r>
              <a:rPr>
                <a:solidFill>
                  <a:srgbClr val="F3F9F6"/>
                </a:solidFill>
              </a:rPr>
              <a:t>eu tento cadastrar o aluno "Paulo"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   com CPF "683", mas sem e-mail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Then </a:t>
            </a:r>
            <a:r>
              <a:t>o servidor retorna uma mensagem </a:t>
            </a:r>
          </a:p>
          <a:p>
            <a:pPr algn="l"/>
            <a:r>
              <a:t>            de erro sobre ausência de email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rPr>
                <a:solidFill>
                  <a:srgbClr val="F3F9F6"/>
                </a:solidFill>
              </a:rPr>
              <a:t> o sistema não tem um aluno "Paulo"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com CPF "683"</a:t>
            </a:r>
          </a:p>
          <a:p>
            <a:pPr algn="l"/>
            <a:r>
              <a:t>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cenario: cadastrar aluno sem email…"/>
          <p:cNvSpPr txBox="1"/>
          <p:nvPr/>
        </p:nvSpPr>
        <p:spPr>
          <a:xfrm>
            <a:off x="932171" y="469899"/>
            <a:ext cx="11140457" cy="881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rPr>
                <a:solidFill>
                  <a:srgbClr val="F3F9F6"/>
                </a:solidFill>
              </a:rPr>
              <a:t>cadastrar aluno sem email</a:t>
            </a:r>
            <a:endParaRPr>
              <a:solidFill>
                <a:srgbClr val="F3F9F6"/>
              </a:solidFill>
            </a:endParaRP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 </a:t>
            </a:r>
            <a:r>
              <a:rPr>
                <a:solidFill>
                  <a:srgbClr val="F3F9F6"/>
                </a:solidFill>
              </a:rPr>
              <a:t>eu acesso o sistema como "professor"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rPr>
                <a:solidFill>
                  <a:srgbClr val="F3F9F6"/>
                </a:solidFill>
              </a:rPr>
              <a:t> o sistema não tem um aluno "Paulo"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com CPF “683"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</a:t>
            </a:r>
            <a:r>
              <a:rPr>
                <a:solidFill>
                  <a:srgbClr val="F3F9F6"/>
                </a:solidFill>
              </a:rPr>
              <a:t>o sistema tem uma aluna "Mariana"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com CPF "965"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</a:t>
            </a:r>
            <a:r>
              <a:rPr>
                <a:solidFill>
                  <a:srgbClr val="FEFB27"/>
                </a:solidFill>
              </a:rPr>
              <a:t>  When </a:t>
            </a:r>
            <a:r>
              <a:rPr>
                <a:solidFill>
                  <a:srgbClr val="F3F9F6"/>
                </a:solidFill>
              </a:rPr>
              <a:t>eu tento cadastrar o aluno "Paulo"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   com CPF "683", mas sem e-mail</a:t>
            </a:r>
            <a:endParaRPr>
              <a:solidFill>
                <a:srgbClr val="FEFB27"/>
              </a:solidFill>
            </a:endParaRPr>
          </a:p>
          <a:p>
            <a:pPr algn="l"/>
            <a:r>
              <a:rPr>
                <a:solidFill>
                  <a:srgbClr val="FEFB27"/>
                </a:solidFill>
              </a:rPr>
              <a:t>    Then </a:t>
            </a:r>
            <a:r>
              <a:t>o servidor retorna uma mensagem </a:t>
            </a:r>
          </a:p>
          <a:p>
            <a:pPr algn="l"/>
            <a:r>
              <a:t>            de erro sobre ausência de email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rPr>
                <a:solidFill>
                  <a:srgbClr val="F3F9F6"/>
                </a:solidFill>
              </a:rPr>
              <a:t> o sistema não tem um aluno "Paulo"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com CPF “683"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</a:t>
            </a:r>
            <a:r>
              <a:rPr>
                <a:solidFill>
                  <a:srgbClr val="F3F9F6"/>
                </a:solidFill>
              </a:rPr>
              <a:t>o sistema tem uma aluna "Mariana"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       com CPF "965"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Requirements, going beyo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Requirements, going beyond</a:t>
            </a:r>
          </a:p>
        </p:txBody>
      </p:sp>
      <p:sp>
        <p:nvSpPr>
          <p:cNvPr id="956" name="Functional versus non-functional…"/>
          <p:cNvSpPr txBox="1"/>
          <p:nvPr>
            <p:ph type="body" idx="1"/>
          </p:nvPr>
        </p:nvSpPr>
        <p:spPr>
          <a:xfrm>
            <a:off x="1270000" y="3198162"/>
            <a:ext cx="10464800" cy="619803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675640" indent="-434340" defTabSz="443991">
              <a:spcBef>
                <a:spcPts val="1800"/>
              </a:spcBef>
              <a:defRPr sz="3192"/>
            </a:pPr>
            <a:r>
              <a:rPr>
                <a:solidFill>
                  <a:srgbClr val="FEFB27"/>
                </a:solidFill>
              </a:rPr>
              <a:t>Functional</a:t>
            </a:r>
            <a:r>
              <a:t> versus non-functional</a:t>
            </a:r>
          </a:p>
          <a:p>
            <a:pPr marL="675640" indent="-434340" defTabSz="443991">
              <a:spcBef>
                <a:spcPts val="1800"/>
              </a:spcBef>
              <a:defRPr sz="3192"/>
            </a:pPr>
            <a:r>
              <a:t>Elicitation</a:t>
            </a:r>
            <a:r>
              <a:t> versus </a:t>
            </a:r>
            <a:r>
              <a:rPr>
                <a:solidFill>
                  <a:srgbClr val="FEFB27"/>
                </a:solidFill>
              </a:rPr>
              <a:t>specification</a:t>
            </a:r>
          </a:p>
          <a:p>
            <a:pPr marL="675640" indent="-434340" defTabSz="443991">
              <a:spcBef>
                <a:spcPts val="1800"/>
              </a:spcBef>
              <a:defRPr sz="3192"/>
            </a:pPr>
            <a:r>
              <a:t>Specification approaches</a:t>
            </a:r>
          </a:p>
          <a:p>
            <a:pPr lvl="1" marL="1013459" indent="-434340" defTabSz="443991">
              <a:spcBef>
                <a:spcPts val="1800"/>
              </a:spcBef>
              <a:defRPr sz="3192"/>
            </a:pPr>
            <a:r>
              <a:t>goal model</a:t>
            </a:r>
          </a:p>
          <a:p>
            <a:pPr lvl="1" marL="1013459" indent="-434340" defTabSz="443991">
              <a:spcBef>
                <a:spcPts val="1800"/>
              </a:spcBef>
              <a:defRPr sz="3192"/>
            </a:pPr>
            <a:r>
              <a:t>feature model </a:t>
            </a:r>
          </a:p>
          <a:p>
            <a:pPr lvl="1" marL="1013459" indent="-434340" defTabSz="443991">
              <a:spcBef>
                <a:spcPts val="1800"/>
              </a:spcBef>
              <a:defRPr sz="3192"/>
            </a:pPr>
            <a:r>
              <a:t>requirement list </a:t>
            </a:r>
          </a:p>
          <a:p>
            <a:pPr lvl="1" marL="1013459" indent="-434340" defTabSz="443991">
              <a:spcBef>
                <a:spcPts val="1800"/>
              </a:spcBef>
              <a:defRPr sz="3192"/>
            </a:pPr>
            <a:r>
              <a:t>use case model</a:t>
            </a:r>
          </a:p>
          <a:p>
            <a:pPr lvl="1" marL="1013459" indent="-434340" defTabSz="443991">
              <a:spcBef>
                <a:spcPts val="1800"/>
              </a:spcBef>
              <a:defRPr sz="3192"/>
            </a:pPr>
            <a:r>
              <a:t>formal methods</a:t>
            </a:r>
          </a:p>
          <a:p>
            <a:pPr lvl="1" marL="1013459" indent="-434340" defTabSz="443991">
              <a:spcBef>
                <a:spcPts val="1800"/>
              </a:spcBef>
              <a:defRPr sz="3192">
                <a:solidFill>
                  <a:srgbClr val="FEFB27"/>
                </a:solidFill>
              </a:defRPr>
            </a:pPr>
            <a:r>
              <a:t>scenarios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Expertise Lev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Expertise Levels</a:t>
            </a:r>
          </a:p>
        </p:txBody>
      </p:sp>
      <p:sp>
        <p:nvSpPr>
          <p:cNvPr id="959" name="Basic interviewing skills and requirements docu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interviewing skills and requirements documents</a:t>
            </a:r>
          </a:p>
          <a:p>
            <a:pPr/>
            <a:r>
              <a:t>Scenarios and features</a:t>
            </a:r>
          </a:p>
          <a:p>
            <a:pPr/>
            <a:r>
              <a:t>NFR and more advanced interviewing and ethnomethodological skills</a:t>
            </a:r>
          </a:p>
          <a:p>
            <a:pPr/>
            <a:r>
              <a:t>Goal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omparing techniqu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Comparing techniques?</a:t>
            </a:r>
          </a:p>
        </p:txBody>
      </p:sp>
      <p:sp>
        <p:nvSpPr>
          <p:cNvPr id="962" name="Line"/>
          <p:cNvSpPr/>
          <p:nvPr/>
        </p:nvSpPr>
        <p:spPr>
          <a:xfrm flipV="1">
            <a:off x="3134082" y="3316965"/>
            <a:ext cx="1" cy="550201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3" name="Line"/>
          <p:cNvSpPr/>
          <p:nvPr/>
        </p:nvSpPr>
        <p:spPr>
          <a:xfrm>
            <a:off x="3098377" y="8771648"/>
            <a:ext cx="8042600" cy="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4" name="Ad hoc"/>
          <p:cNvSpPr txBox="1"/>
          <p:nvPr/>
        </p:nvSpPr>
        <p:spPr>
          <a:xfrm>
            <a:off x="3175898" y="8262462"/>
            <a:ext cx="138566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FEFB27"/>
                </a:solidFill>
              </a:defRPr>
            </a:lvl1pPr>
          </a:lstStyle>
          <a:p>
            <a:pPr/>
            <a:r>
              <a:t>Ad hoc</a:t>
            </a:r>
          </a:p>
        </p:txBody>
      </p:sp>
      <p:sp>
        <p:nvSpPr>
          <p:cNvPr id="965" name="Documents"/>
          <p:cNvSpPr txBox="1"/>
          <p:nvPr/>
        </p:nvSpPr>
        <p:spPr>
          <a:xfrm>
            <a:off x="3793862" y="7262146"/>
            <a:ext cx="214700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FEFB27"/>
                </a:solidFill>
              </a:defRPr>
            </a:lvl1pPr>
          </a:lstStyle>
          <a:p>
            <a:pPr/>
            <a:r>
              <a:t>Documents</a:t>
            </a:r>
          </a:p>
        </p:txBody>
      </p:sp>
      <p:sp>
        <p:nvSpPr>
          <p:cNvPr id="966" name="Scenarios"/>
          <p:cNvSpPr txBox="1"/>
          <p:nvPr/>
        </p:nvSpPr>
        <p:spPr>
          <a:xfrm>
            <a:off x="5131100" y="6691178"/>
            <a:ext cx="177824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FEFB27"/>
                </a:solidFill>
              </a:defRPr>
            </a:lvl1pPr>
          </a:lstStyle>
          <a:p>
            <a:pPr/>
            <a:r>
              <a:t>Scenarios</a:t>
            </a:r>
          </a:p>
        </p:txBody>
      </p:sp>
      <p:sp>
        <p:nvSpPr>
          <p:cNvPr id="967" name="Formal…"/>
          <p:cNvSpPr txBox="1"/>
          <p:nvPr/>
        </p:nvSpPr>
        <p:spPr>
          <a:xfrm>
            <a:off x="8134195" y="4736358"/>
            <a:ext cx="243501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>
                <a:solidFill>
                  <a:srgbClr val="FEFB27"/>
                </a:solidFill>
              </a:defRPr>
            </a:pPr>
            <a:r>
              <a:t>Formal</a:t>
            </a:r>
          </a:p>
          <a:p>
            <a:pPr>
              <a:defRPr sz="3400">
                <a:solidFill>
                  <a:srgbClr val="FEFB27"/>
                </a:solidFill>
              </a:defRPr>
            </a:pPr>
            <a:r>
              <a:t>specifications</a:t>
            </a:r>
          </a:p>
        </p:txBody>
      </p:sp>
      <p:sp>
        <p:nvSpPr>
          <p:cNvPr id="968" name="Cost"/>
          <p:cNvSpPr txBox="1"/>
          <p:nvPr/>
        </p:nvSpPr>
        <p:spPr>
          <a:xfrm>
            <a:off x="9601952" y="8849783"/>
            <a:ext cx="116912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Cost</a:t>
            </a:r>
          </a:p>
        </p:txBody>
      </p:sp>
      <p:sp>
        <p:nvSpPr>
          <p:cNvPr id="969" name="Benefits"/>
          <p:cNvSpPr txBox="1"/>
          <p:nvPr/>
        </p:nvSpPr>
        <p:spPr>
          <a:xfrm>
            <a:off x="1175966" y="3479669"/>
            <a:ext cx="184186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Benefits</a:t>
            </a:r>
          </a:p>
        </p:txBody>
      </p:sp>
      <p:sp>
        <p:nvSpPr>
          <p:cNvPr id="970" name="might be negative"/>
          <p:cNvSpPr/>
          <p:nvPr/>
        </p:nvSpPr>
        <p:spPr>
          <a:xfrm>
            <a:off x="119724" y="8155375"/>
            <a:ext cx="2466480" cy="1369785"/>
          </a:xfrm>
          <a:prstGeom prst="wedgeEllipseCallout">
            <a:avLst>
              <a:gd name="adj1" fmla="val 76326"/>
              <a:gd name="adj2" fmla="val -2526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might be negative</a:t>
            </a:r>
          </a:p>
        </p:txBody>
      </p:sp>
      <p:sp>
        <p:nvSpPr>
          <p:cNvPr id="971" name="Goal models"/>
          <p:cNvSpPr txBox="1"/>
          <p:nvPr/>
        </p:nvSpPr>
        <p:spPr>
          <a:xfrm>
            <a:off x="6410803" y="5961418"/>
            <a:ext cx="2330017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FEFB27"/>
                </a:solidFill>
              </a:defRPr>
            </a:lvl1pPr>
          </a:lstStyle>
          <a:p>
            <a:pPr/>
            <a:r>
              <a:t>Goal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Requirements conceptual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conceptual model</a:t>
            </a:r>
          </a:p>
        </p:txBody>
      </p:sp>
      <p:pic>
        <p:nvPicPr>
          <p:cNvPr id="976" name="ValidationVerification.pdf" descr="ValidationVerificat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2733" y="3221861"/>
            <a:ext cx="10258984" cy="6471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quirements research at C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research at CIn</a:t>
            </a:r>
          </a:p>
        </p:txBody>
      </p:sp>
      <p:sp>
        <p:nvSpPr>
          <p:cNvPr id="979" name="Goal models: Jaelson, Carl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 models: Jaelson, Carla</a:t>
            </a:r>
          </a:p>
          <a:p>
            <a:pPr/>
            <a:r>
              <a:t>Software product lines and ecosystems: Jaelson, Carla, Carina</a:t>
            </a:r>
          </a:p>
          <a:p>
            <a:pPr/>
            <a:r>
              <a:t>Business process modelling: Carina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Hands on project"/>
          <p:cNvSpPr txBox="1"/>
          <p:nvPr>
            <p:ph type="title"/>
          </p:nvPr>
        </p:nvSpPr>
        <p:spPr>
          <a:xfrm>
            <a:off x="1270000" y="1182774"/>
            <a:ext cx="10464800" cy="5867401"/>
          </a:xfrm>
          <a:prstGeom prst="rect">
            <a:avLst/>
          </a:prstGeom>
        </p:spPr>
        <p:txBody>
          <a:bodyPr/>
          <a:lstStyle>
            <a:lvl1pPr>
              <a:defRPr sz="14200"/>
            </a:lvl1pPr>
          </a:lstStyle>
          <a:p>
            <a:pPr/>
            <a:r>
              <a:t>Hands on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275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276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Requirements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Requirements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Hands on project"/>
          <p:cNvSpPr txBox="1"/>
          <p:nvPr>
            <p:ph type="title"/>
          </p:nvPr>
        </p:nvSpPr>
        <p:spPr>
          <a:xfrm>
            <a:off x="1270000" y="1182774"/>
            <a:ext cx="10464800" cy="5867401"/>
          </a:xfrm>
          <a:prstGeom prst="rect">
            <a:avLst/>
          </a:prstGeom>
        </p:spPr>
        <p:txBody>
          <a:bodyPr/>
          <a:lstStyle>
            <a:lvl1pPr>
              <a:defRPr sz="14200"/>
            </a:lvl1pPr>
          </a:lstStyle>
          <a:p>
            <a:pPr/>
            <a:r>
              <a:t>Hands on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Requirements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To do after cl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do after class</a:t>
            </a:r>
          </a:p>
        </p:txBody>
      </p:sp>
      <p:sp>
        <p:nvSpPr>
          <p:cNvPr id="1002" name="Answer questionnaire (check classroom assignment), study correct answers…"/>
          <p:cNvSpPr txBox="1"/>
          <p:nvPr>
            <p:ph type="body" idx="1"/>
          </p:nvPr>
        </p:nvSpPr>
        <p:spPr>
          <a:xfrm>
            <a:off x="1270000" y="2768600"/>
            <a:ext cx="10464800" cy="6420876"/>
          </a:xfrm>
          <a:prstGeom prst="rect">
            <a:avLst/>
          </a:prstGeom>
        </p:spPr>
        <p:txBody>
          <a:bodyPr/>
          <a:lstStyle/>
          <a:p>
            <a:pPr/>
            <a:r>
              <a:t>Answer questionnaire (check classroom assignment), </a:t>
            </a:r>
            <a:r>
              <a:rPr>
                <a:solidFill>
                  <a:srgbClr val="FEFB27"/>
                </a:solidFill>
              </a:rPr>
              <a:t>study correct answers</a:t>
            </a:r>
            <a:r>
              <a:t> </a:t>
            </a:r>
          </a:p>
          <a:p>
            <a:pPr/>
            <a:r>
              <a:t>Finish exercise (check classroom assignment), study correct answers</a:t>
            </a:r>
          </a:p>
          <a:p>
            <a:pPr/>
            <a:r>
              <a:t>Read, again, chapter 7 in the textbook 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Evaluate classes</a:t>
            </a:r>
          </a:p>
          <a:p>
            <a:pPr/>
            <a:r>
              <a:t>Study questions from previous exams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Questions from previous ex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 from previous exams</a:t>
            </a:r>
          </a:p>
        </p:txBody>
      </p:sp>
      <p:sp>
        <p:nvSpPr>
          <p:cNvPr id="1005" name="Explique brevemente qual o principal problema com o cenário a seguir, e mostre como resolver esse problema em linhas gerais (não precisa reescrever todo o cenário, só uma parte dele)."/>
          <p:cNvSpPr txBox="1"/>
          <p:nvPr>
            <p:ph type="body" idx="1"/>
          </p:nvPr>
        </p:nvSpPr>
        <p:spPr>
          <a:xfrm>
            <a:off x="1270000" y="1301146"/>
            <a:ext cx="10464800" cy="5715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Explique brevemente qual o principal problema com o cenário a seguir, e mostre como resolver esse problema em linhas gerais (não precisa reescrever todo o cenário, só uma parte dele).</a:t>
            </a:r>
          </a:p>
        </p:txBody>
      </p:sp>
      <p:sp>
        <p:nvSpPr>
          <p:cNvPr id="1006" name="Scenario: cadastrar notas dos alunos web…"/>
          <p:cNvSpPr txBox="1"/>
          <p:nvPr/>
        </p:nvSpPr>
        <p:spPr>
          <a:xfrm>
            <a:off x="2110292" y="5488928"/>
            <a:ext cx="10690623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/>
            </a:pPr>
            <a:r>
              <a:t>Scenario: cadastrar notas dos alunos web</a:t>
            </a:r>
          </a:p>
          <a:p>
            <a:pPr algn="l">
              <a:defRPr sz="2800"/>
            </a:pPr>
            <a:r>
              <a:t>Given Eu loguei no sistema com um login e uma senha</a:t>
            </a:r>
          </a:p>
          <a:p>
            <a:pPr algn="l">
              <a:defRPr sz="2800"/>
            </a:pPr>
            <a:r>
              <a:t>And Eu estou na página de disciplinas ministradas este semestre</a:t>
            </a:r>
          </a:p>
          <a:p>
            <a:pPr algn="l">
              <a:defRPr sz="2800"/>
            </a:pPr>
            <a:r>
              <a:t>When Eu tico o radio button de nota única</a:t>
            </a:r>
          </a:p>
          <a:p>
            <a:pPr algn="l">
              <a:defRPr sz="2800"/>
            </a:pPr>
            <a:r>
              <a:t>And Eu clico no botão de preencher notas</a:t>
            </a:r>
          </a:p>
          <a:p>
            <a:pPr algn="l">
              <a:defRPr sz="2800"/>
            </a:pPr>
            <a:r>
              <a:t>And Eu vejo o campo para preencher a nota de um aluno</a:t>
            </a:r>
          </a:p>
          <a:p>
            <a:pPr algn="l">
              <a:defRPr sz="2800"/>
            </a:pPr>
            <a:r>
              <a:t>Then A nota digitada é gravada no sistema e o meu login é associada a ela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Questions from previous ex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 from previous exams</a:t>
            </a:r>
          </a:p>
        </p:txBody>
      </p:sp>
      <p:sp>
        <p:nvSpPr>
          <p:cNvPr id="1009" name="Escreva, no formato visto no curso, um cenário de GUI do SIGA para matrícula em uma disciplina da UFPE. Siga as recomendações para escrita de cenários com qualidade.…"/>
          <p:cNvSpPr txBox="1"/>
          <p:nvPr>
            <p:ph type="body" idx="1"/>
          </p:nvPr>
        </p:nvSpPr>
        <p:spPr>
          <a:xfrm>
            <a:off x="1270000" y="3049953"/>
            <a:ext cx="10464800" cy="6322141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Escreva, no formato visto no curso, um cenário de GUI do SIGA para matrícula em uma disciplina da UFPE. Siga as recomendações para escrita de cenários com qualidade.</a:t>
            </a:r>
          </a:p>
          <a:p>
            <a:pPr>
              <a:defRPr sz="3400"/>
            </a:pPr>
            <a:r>
              <a:t>Explique brevemente (a) a diferença entre requisitos funcionais e não funcionais, (b) dê um exemplo de cada um desses dois tipos de requisitos no contexto do seu projeto, e (c) discuta a aplicabilidade de cenários como os vistos no curso para especificar os dois tipos de requisitos.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Questions from previous exa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 from previous exams</a:t>
            </a:r>
          </a:p>
        </p:txBody>
      </p:sp>
      <p:sp>
        <p:nvSpPr>
          <p:cNvPr id="1012" name="Explique brevemente qual o principal problema com o cenário a seguir (tirado do livro texto), e mostre como resolver esse problema em linhas gerais (não precisa reescrever todo o cenário, só uma parte dele)."/>
          <p:cNvSpPr txBox="1"/>
          <p:nvPr>
            <p:ph type="body" idx="1"/>
          </p:nvPr>
        </p:nvSpPr>
        <p:spPr>
          <a:xfrm>
            <a:off x="1270000" y="1301146"/>
            <a:ext cx="10464800" cy="57150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Explique brevemente qual o principal problema com o cenário a seguir (tirado do livro texto), e mostre como resolver esse problema em linhas gerais (não precisa reescrever todo o cenário, só uma parte dele).</a:t>
            </a:r>
          </a:p>
        </p:txBody>
      </p:sp>
      <p:pic>
        <p:nvPicPr>
          <p:cNvPr id="10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8890" y="5474198"/>
            <a:ext cx="8842984" cy="4245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1016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1017" name="phmb@cin.ufpe.br ◈ twitter.com/pauloborba"/>
          <p:cNvSpPr txBox="1"/>
          <p:nvPr/>
        </p:nvSpPr>
        <p:spPr>
          <a:xfrm>
            <a:off x="2581944" y="8997950"/>
            <a:ext cx="78486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400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u="sng">
                <a:hlinkClick r:id="rId2" invalidUrl="" action="" tgtFrame="" tooltip="" history="1" highlightClick="0" endSnd="0"/>
              </a:rPr>
              <a:t>phmb@cin.ufpe.br</a:t>
            </a:r>
            <a:r>
              <a:t> ◈ </a:t>
            </a:r>
            <a:r>
              <a:rPr u="sng">
                <a:hlinkClick r:id="rId3" invalidUrl="" action="" tgtFrame="" tooltip="" history="1" highlightClick="0" endSnd="0"/>
              </a:rPr>
              <a:t>twitter.com/pauloborba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What do the stakeholders require from the syste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the </a:t>
            </a:r>
            <a:r>
              <a:t>stakeholders</a:t>
            </a:r>
            <a:r>
              <a:t> </a:t>
            </a:r>
            <a:r>
              <a:rPr>
                <a:solidFill>
                  <a:srgbClr val="FEFB27"/>
                </a:solidFill>
              </a:rPr>
              <a:t>require</a:t>
            </a:r>
            <a:r>
              <a:t> from the system?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What functionalities do the stakeholders require from the system?"/>
          <p:cNvSpPr txBox="1"/>
          <p:nvPr>
            <p:ph type="title"/>
          </p:nvPr>
        </p:nvSpPr>
        <p:spPr>
          <a:xfrm>
            <a:off x="1270000" y="2304063"/>
            <a:ext cx="10464800" cy="5145474"/>
          </a:xfrm>
          <a:prstGeom prst="rect">
            <a:avLst/>
          </a:prstGeom>
        </p:spPr>
        <p:txBody>
          <a:bodyPr/>
          <a:lstStyle/>
          <a:p>
            <a:pPr/>
            <a:r>
              <a:t>What </a:t>
            </a:r>
            <a:r>
              <a:rPr>
                <a:solidFill>
                  <a:srgbClr val="FEFB27"/>
                </a:solidFill>
              </a:rPr>
              <a:t>functionalities</a:t>
            </a:r>
            <a:r>
              <a:t> do the </a:t>
            </a:r>
            <a:r>
              <a:t>stakeholders</a:t>
            </a:r>
            <a:r>
              <a:t> require from the system?</a:t>
            </a:r>
          </a:p>
        </p:txBody>
      </p:sp>
      <p:sp>
        <p:nvSpPr>
          <p:cNvPr id="283" name="functional requirements"/>
          <p:cNvSpPr/>
          <p:nvPr/>
        </p:nvSpPr>
        <p:spPr>
          <a:xfrm>
            <a:off x="9342132" y="7127759"/>
            <a:ext cx="2939443" cy="2325302"/>
          </a:xfrm>
          <a:prstGeom prst="wedgeEllipseCallout">
            <a:avLst>
              <a:gd name="adj1" fmla="val -51409"/>
              <a:gd name="adj2" fmla="val -63676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functional requirements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What quality factors and other constraints do the stakeholders require from such functionalities?"/>
          <p:cNvSpPr txBox="1"/>
          <p:nvPr>
            <p:ph type="title"/>
          </p:nvPr>
        </p:nvSpPr>
        <p:spPr>
          <a:xfrm>
            <a:off x="1270000" y="1242073"/>
            <a:ext cx="10464800" cy="6135769"/>
          </a:xfrm>
          <a:prstGeom prst="rect">
            <a:avLst/>
          </a:prstGeom>
        </p:spPr>
        <p:txBody>
          <a:bodyPr/>
          <a:lstStyle/>
          <a:p>
            <a:pPr/>
            <a:r>
              <a:t>What </a:t>
            </a:r>
            <a:r>
              <a:rPr>
                <a:solidFill>
                  <a:srgbClr val="FEFB27"/>
                </a:solidFill>
              </a:rPr>
              <a:t>quality factors and other constraints</a:t>
            </a:r>
            <a:r>
              <a:t> do the </a:t>
            </a:r>
            <a:r>
              <a:t>stakeholders</a:t>
            </a:r>
            <a:r>
              <a:t> require from such functionalities?</a:t>
            </a:r>
          </a:p>
        </p:txBody>
      </p:sp>
      <p:sp>
        <p:nvSpPr>
          <p:cNvPr id="288" name="non-functional requirements"/>
          <p:cNvSpPr/>
          <p:nvPr/>
        </p:nvSpPr>
        <p:spPr>
          <a:xfrm>
            <a:off x="9329498" y="7355175"/>
            <a:ext cx="3453200" cy="2325301"/>
          </a:xfrm>
          <a:prstGeom prst="wedgeEllipseCallout">
            <a:avLst>
              <a:gd name="adj1" fmla="val -43287"/>
              <a:gd name="adj2" fmla="val -5623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non-functional requirements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hat functionalities do the stakeholders require from the system?"/>
          <p:cNvSpPr txBox="1"/>
          <p:nvPr>
            <p:ph type="title"/>
          </p:nvPr>
        </p:nvSpPr>
        <p:spPr>
          <a:xfrm>
            <a:off x="1270000" y="2304063"/>
            <a:ext cx="10464800" cy="5145474"/>
          </a:xfrm>
          <a:prstGeom prst="rect">
            <a:avLst/>
          </a:prstGeom>
        </p:spPr>
        <p:txBody>
          <a:bodyPr/>
          <a:lstStyle/>
          <a:p>
            <a:pPr/>
            <a:r>
              <a:t>What </a:t>
            </a:r>
            <a:r>
              <a:rPr>
                <a:solidFill>
                  <a:srgbClr val="FEFB27"/>
                </a:solidFill>
              </a:rPr>
              <a:t>functionalities</a:t>
            </a:r>
            <a:r>
              <a:t> do the </a:t>
            </a:r>
            <a:r>
              <a:t>stakeholders</a:t>
            </a:r>
            <a:r>
              <a:t> require from the system?</a:t>
            </a:r>
          </a:p>
        </p:txBody>
      </p:sp>
      <p:sp>
        <p:nvSpPr>
          <p:cNvPr id="293" name="functional requirements"/>
          <p:cNvSpPr/>
          <p:nvPr/>
        </p:nvSpPr>
        <p:spPr>
          <a:xfrm>
            <a:off x="9342132" y="7127759"/>
            <a:ext cx="2939443" cy="2325302"/>
          </a:xfrm>
          <a:prstGeom prst="wedgeEllipseCallout">
            <a:avLst>
              <a:gd name="adj1" fmla="val -51409"/>
              <a:gd name="adj2" fmla="val -63676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functional requirements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he system should be able to store and manage students and their logins…"/>
          <p:cNvSpPr txBox="1"/>
          <p:nvPr>
            <p:ph type="title"/>
          </p:nvPr>
        </p:nvSpPr>
        <p:spPr>
          <a:xfrm>
            <a:off x="1270000" y="833176"/>
            <a:ext cx="10464800" cy="8087248"/>
          </a:xfrm>
          <a:prstGeom prst="rect">
            <a:avLst/>
          </a:prstGeom>
        </p:spPr>
        <p:txBody>
          <a:bodyPr/>
          <a:lstStyle/>
          <a:p>
            <a:pPr>
              <a:defRPr sz="5200"/>
            </a:pPr>
            <a:r>
              <a:t>the system should be able to store and manage students and their logins</a:t>
            </a:r>
          </a:p>
          <a:p>
            <a:pPr>
              <a:defRPr sz="5200"/>
            </a:pPr>
          </a:p>
          <a:p>
            <a:pPr>
              <a:defRPr sz="5200">
                <a:solidFill>
                  <a:srgbClr val="FEFB27"/>
                </a:solidFill>
              </a:defRPr>
            </a:pPr>
            <a:r>
              <a:t>the system should be able to store and manage learning goals</a:t>
            </a:r>
          </a:p>
          <a:p>
            <a:pPr>
              <a:defRPr sz="5200"/>
            </a:pPr>
          </a:p>
          <a:p>
            <a:pPr>
              <a:defRPr sz="5200"/>
            </a:pPr>
            <a:r>
              <a:t>the system should be able to associate student grades (MA, MPA, MANA) to learning goals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What quality factors and other constraints do the stakeholders require from such functionalities?"/>
          <p:cNvSpPr txBox="1"/>
          <p:nvPr>
            <p:ph type="title"/>
          </p:nvPr>
        </p:nvSpPr>
        <p:spPr>
          <a:xfrm>
            <a:off x="1270000" y="1242073"/>
            <a:ext cx="10464800" cy="6135769"/>
          </a:xfrm>
          <a:prstGeom prst="rect">
            <a:avLst/>
          </a:prstGeom>
        </p:spPr>
        <p:txBody>
          <a:bodyPr/>
          <a:lstStyle/>
          <a:p>
            <a:pPr/>
            <a:r>
              <a:t>What </a:t>
            </a:r>
            <a:r>
              <a:rPr>
                <a:solidFill>
                  <a:srgbClr val="FEFB27"/>
                </a:solidFill>
              </a:rPr>
              <a:t>quality factors and other constraints</a:t>
            </a:r>
            <a:r>
              <a:t> do the </a:t>
            </a:r>
            <a:r>
              <a:t>stakeholders</a:t>
            </a:r>
            <a:r>
              <a:t> require from such functionalities?</a:t>
            </a:r>
          </a:p>
        </p:txBody>
      </p:sp>
      <p:sp>
        <p:nvSpPr>
          <p:cNvPr id="300" name="non-functional requirements"/>
          <p:cNvSpPr/>
          <p:nvPr/>
        </p:nvSpPr>
        <p:spPr>
          <a:xfrm>
            <a:off x="9329498" y="7355175"/>
            <a:ext cx="3453200" cy="2325301"/>
          </a:xfrm>
          <a:prstGeom prst="wedgeEllipseCallout">
            <a:avLst>
              <a:gd name="adj1" fmla="val -43287"/>
              <a:gd name="adj2" fmla="val -5623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non-functional requirements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curity: students should not be able to change their grades…"/>
          <p:cNvSpPr txBox="1"/>
          <p:nvPr>
            <p:ph type="title"/>
          </p:nvPr>
        </p:nvSpPr>
        <p:spPr>
          <a:xfrm>
            <a:off x="1270000" y="462786"/>
            <a:ext cx="10464800" cy="8828028"/>
          </a:xfrm>
          <a:prstGeom prst="rect">
            <a:avLst/>
          </a:prstGeom>
        </p:spPr>
        <p:txBody>
          <a:bodyPr/>
          <a:lstStyle/>
          <a:p>
            <a:pPr>
              <a:defRPr sz="5200"/>
            </a:pPr>
            <a:r>
              <a:rPr>
                <a:solidFill>
                  <a:srgbClr val="FEFB27"/>
                </a:solidFill>
              </a:rPr>
              <a:t>security:</a:t>
            </a:r>
            <a:r>
              <a:t> students should not be able to change their grades</a:t>
            </a:r>
          </a:p>
          <a:p>
            <a:pPr>
              <a:defRPr sz="5200"/>
            </a:pPr>
          </a:p>
          <a:p>
            <a:pPr>
              <a:defRPr sz="5200"/>
            </a:pPr>
            <a:r>
              <a:rPr>
                <a:solidFill>
                  <a:srgbClr val="FEFB27"/>
                </a:solidFill>
              </a:rPr>
              <a:t>privacy:</a:t>
            </a:r>
            <a:r>
              <a:t> students should not be able to see other students grades</a:t>
            </a:r>
          </a:p>
          <a:p>
            <a:pPr>
              <a:defRPr sz="5200"/>
            </a:pPr>
          </a:p>
          <a:p>
            <a:pPr>
              <a:defRPr sz="5200"/>
            </a:pPr>
            <a:r>
              <a:rPr>
                <a:solidFill>
                  <a:srgbClr val="FEFB27"/>
                </a:solidFill>
              </a:rPr>
              <a:t>scalability:</a:t>
            </a:r>
            <a:r>
              <a:t> the system should be able to handle 100 simultaneous professors</a:t>
            </a:r>
          </a:p>
          <a:p>
            <a:pPr>
              <a:defRPr sz="5200"/>
            </a:pPr>
          </a:p>
          <a:p>
            <a:pPr>
              <a:defRPr sz="5200"/>
            </a:pPr>
            <a:r>
              <a:rPr>
                <a:solidFill>
                  <a:srgbClr val="FEFB27"/>
                </a:solidFill>
              </a:rPr>
              <a:t>modularity:</a:t>
            </a:r>
            <a:r>
              <a:t> the system should be adaptable to different courses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Further constrai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200"/>
            </a:lvl1pPr>
          </a:lstStyle>
          <a:p>
            <a:pPr/>
            <a:r>
              <a:t>Further constraints</a:t>
            </a:r>
          </a:p>
        </p:txBody>
      </p:sp>
      <p:sp>
        <p:nvSpPr>
          <p:cNvPr id="307" name="frameworks:  Angular 8 and the latest version of Node.js…"/>
          <p:cNvSpPr txBox="1"/>
          <p:nvPr/>
        </p:nvSpPr>
        <p:spPr>
          <a:xfrm>
            <a:off x="1270000" y="2262508"/>
            <a:ext cx="10464800" cy="733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200"/>
            </a:pPr>
            <a:r>
              <a:rPr>
                <a:solidFill>
                  <a:srgbClr val="FEFB27"/>
                </a:solidFill>
              </a:rPr>
              <a:t>frameworks:</a:t>
            </a:r>
            <a:r>
              <a:t>  Angular 8 and the latest version of Node.js</a:t>
            </a:r>
          </a:p>
          <a:p>
            <a:pPr>
              <a:defRPr sz="5200"/>
            </a:pPr>
          </a:p>
          <a:p>
            <a:pPr>
              <a:defRPr sz="5200"/>
            </a:pPr>
            <a:r>
              <a:rPr>
                <a:solidFill>
                  <a:srgbClr val="FEFB27"/>
                </a:solidFill>
              </a:rPr>
              <a:t>package manager:</a:t>
            </a:r>
            <a:r>
              <a:t> npm</a:t>
            </a:r>
          </a:p>
          <a:p>
            <a:pPr>
              <a:defRPr sz="5200"/>
            </a:pPr>
          </a:p>
          <a:p>
            <a:pPr>
              <a:defRPr sz="5200"/>
            </a:pPr>
            <a:r>
              <a:rPr>
                <a:solidFill>
                  <a:srgbClr val="FEFB27"/>
                </a:solidFill>
              </a:rPr>
              <a:t>existing systems:</a:t>
            </a:r>
            <a:r>
              <a:t> integrate with SIG@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 FAZER depois da aul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FAZER depois da aula</a:t>
            </a:r>
          </a:p>
        </p:txBody>
      </p:sp>
      <p:sp>
        <p:nvSpPr>
          <p:cNvPr id="209" name="@channel dúvidas do que considerar ou não no roteiro, respostas corretas, e como considerar uma dada questão devem ser discutidas aqui no canal…"/>
          <p:cNvSpPr txBox="1"/>
          <p:nvPr>
            <p:ph type="body" idx="1"/>
          </p:nvPr>
        </p:nvSpPr>
        <p:spPr>
          <a:xfrm>
            <a:off x="0" y="2989508"/>
            <a:ext cx="13004801" cy="7816168"/>
          </a:xfrm>
          <a:prstGeom prst="rect">
            <a:avLst/>
          </a:prstGeom>
        </p:spPr>
        <p:txBody>
          <a:bodyPr spcCol="650240"/>
          <a:lstStyle/>
          <a:p>
            <a:pPr>
              <a:defRPr sz="2600">
                <a:solidFill>
                  <a:srgbClr val="FEFB27"/>
                </a:solidFill>
              </a:defRPr>
            </a:pPr>
            <a:r>
              <a:t>@channel dúvidas do que considerar ou não no roteiro, respostas corretas, e como considerar uma dada questão devem ser discutidas aqui no canal</a:t>
            </a:r>
          </a:p>
          <a:p>
            <a:pPr>
              <a:defRPr sz="2600">
                <a:solidFill>
                  <a:srgbClr val="FEFB27"/>
                </a:solidFill>
              </a:defRPr>
            </a:pPr>
            <a:r>
              <a:t>as correções devem ser feitas com anotações no próprio arquivo submetido pelo aluno no classroom. quando a correção for finalizada, na atividade do classroom, selecionar os alunos já avaliados e clicar em devolver</a:t>
            </a:r>
          </a:p>
          <a:p>
            <a:pPr>
              <a:defRPr sz="2600">
                <a:solidFill>
                  <a:srgbClr val="FEFB27"/>
                </a:solidFill>
              </a:defRPr>
            </a:pPr>
            <a:r>
              <a:t>a cada roteiro vai ser atribuído MA, MPA, MANA, ou MANA? caso o aluno não tenha entregue.</a:t>
            </a:r>
          </a:p>
          <a:p>
            <a:pPr>
              <a:defRPr sz="2600">
                <a:solidFill>
                  <a:srgbClr val="FEFB27"/>
                </a:solidFill>
              </a:defRPr>
            </a:pPr>
            <a:r>
              <a:t>ver slides da primeira aula para detalhes da correção. para considerar uma resposta correta, pode tolerar pequenos erros que não comprometem a evidência de que o aluno aprendeu o assunto. caso contrário, a resposta deve ser considerada parcialmente correta, ou errada/inexistente</a:t>
            </a:r>
          </a:p>
          <a:p>
            <a:pPr>
              <a:defRPr sz="2600">
                <a:solidFill>
                  <a:srgbClr val="FEFB27"/>
                </a:solidFill>
              </a:defRPr>
            </a:pPr>
            <a:r>
              <a:t>isso é considerando até a questao 13. o resto deve ser contabilizado como a nota do projeto</a:t>
            </a:r>
          </a:p>
          <a:p>
            <a:pPr>
              <a:defRPr sz="2600">
                <a:solidFill>
                  <a:srgbClr val="FEFB27"/>
                </a:solidFill>
              </a:defRPr>
            </a:pPr>
            <a:r>
              <a:t>definir o monitor responsável por cada equipe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cus on what the system should do, not on how it should do!"/>
          <p:cNvSpPr txBox="1"/>
          <p:nvPr>
            <p:ph type="title"/>
          </p:nvPr>
        </p:nvSpPr>
        <p:spPr>
          <a:xfrm>
            <a:off x="527158" y="1328304"/>
            <a:ext cx="11950484" cy="6238010"/>
          </a:xfrm>
          <a:prstGeom prst="rect">
            <a:avLst/>
          </a:prstGeom>
        </p:spPr>
        <p:txBody>
          <a:bodyPr/>
          <a:lstStyle/>
          <a:p>
            <a:pPr>
              <a:defRPr sz="10500"/>
            </a:pPr>
            <a:r>
              <a:t>Focus on </a:t>
            </a:r>
            <a:r>
              <a:rPr>
                <a:solidFill>
                  <a:srgbClr val="FEFB27"/>
                </a:solidFill>
              </a:rPr>
              <a:t>what</a:t>
            </a:r>
            <a:r>
              <a:t> the system should do, not on </a:t>
            </a:r>
            <a:r>
              <a:rPr>
                <a:solidFill>
                  <a:srgbClr val="FEFB27"/>
                </a:solidFill>
              </a:rPr>
              <a:t>how </a:t>
            </a:r>
            <a:r>
              <a:t>it should do!</a:t>
            </a:r>
          </a:p>
        </p:txBody>
      </p:sp>
      <p:sp>
        <p:nvSpPr>
          <p:cNvPr id="312" name="left for design activities"/>
          <p:cNvSpPr/>
          <p:nvPr/>
        </p:nvSpPr>
        <p:spPr>
          <a:xfrm>
            <a:off x="4307609" y="7489157"/>
            <a:ext cx="2871337" cy="1690021"/>
          </a:xfrm>
          <a:prstGeom prst="wedgeEllipseCallout">
            <a:avLst>
              <a:gd name="adj1" fmla="val -50031"/>
              <a:gd name="adj2" fmla="val -76236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left for design activities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196" y="1154296"/>
            <a:ext cx="10712408" cy="744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6803" y="1113019"/>
            <a:ext cx="10831194" cy="7527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172" y="1113019"/>
            <a:ext cx="10788825" cy="7474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874" y="310599"/>
            <a:ext cx="11318772" cy="9228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ystems thinking, holistic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Systems thinking, holistic approach</a:t>
            </a:r>
          </a:p>
        </p:txBody>
      </p:sp>
      <p:sp>
        <p:nvSpPr>
          <p:cNvPr id="327" name="Technical (how handles technical issues?)…"/>
          <p:cNvSpPr txBox="1"/>
          <p:nvPr>
            <p:ph type="body" idx="1"/>
          </p:nvPr>
        </p:nvSpPr>
        <p:spPr>
          <a:xfrm>
            <a:off x="1270000" y="3153078"/>
            <a:ext cx="10464800" cy="5715001"/>
          </a:xfrm>
          <a:prstGeom prst="rect">
            <a:avLst/>
          </a:prstGeom>
        </p:spPr>
        <p:txBody>
          <a:bodyPr/>
          <a:lstStyle/>
          <a:p>
            <a:pPr marL="729915" indent="-729915">
              <a:buSzPct val="100000"/>
              <a:buAutoNum type="arabicPeriod" startAt="1"/>
            </a:pPr>
            <a:r>
              <a:t>Technical (how handles technical issues?)</a:t>
            </a:r>
          </a:p>
          <a:p>
            <a:pPr marL="729915" indent="-729915">
              <a:buSzPct val="100000"/>
              <a:buAutoNum type="arabicPeriod" startAt="1"/>
            </a:pPr>
            <a:r>
              <a:t>Managerial (how fits management process?)</a:t>
            </a:r>
          </a:p>
          <a:p>
            <a:pPr marL="729915" indent="-729915">
              <a:buSzPct val="100000"/>
              <a:buAutoNum type="arabicPeriod" startAt="1"/>
            </a:pPr>
            <a:r>
              <a:t>Operational (how integrates with current operations?)</a:t>
            </a:r>
          </a:p>
          <a:p>
            <a:pPr marL="729915" indent="-729915">
              <a:buSzPct val="100000"/>
              <a:buAutoNum type="arabicPeriod" startAt="1"/>
            </a:pPr>
            <a:r>
              <a:t>Social (how impacts involved individuals?)</a:t>
            </a:r>
          </a:p>
          <a:p>
            <a:pPr marL="729915" indent="-729915">
              <a:buSzPct val="100000"/>
              <a:buAutoNum type="arabicPeriod" startAt="1"/>
            </a:pPr>
            <a:r>
              <a:t>Political (how fits current policies?)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332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333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Which requirements are more important than other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requirements are more </a:t>
            </a:r>
            <a:r>
              <a:rPr>
                <a:solidFill>
                  <a:srgbClr val="FEFB27"/>
                </a:solidFill>
              </a:rPr>
              <a:t>important </a:t>
            </a:r>
            <a:r>
              <a:t>than others?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Understanding priorities…"/>
          <p:cNvSpPr txBox="1"/>
          <p:nvPr/>
        </p:nvSpPr>
        <p:spPr>
          <a:xfrm>
            <a:off x="1270000" y="2343060"/>
            <a:ext cx="10464800" cy="5067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8400"/>
            </a:pPr>
            <a:r>
              <a:t>Understanding </a:t>
            </a:r>
            <a:r>
              <a:rPr>
                <a:solidFill>
                  <a:srgbClr val="FEFB27"/>
                </a:solidFill>
              </a:rPr>
              <a:t>priorities </a:t>
            </a:r>
            <a:endParaRPr>
              <a:solidFill>
                <a:srgbClr val="FEFB27"/>
              </a:solidFill>
            </a:endParaRPr>
          </a:p>
          <a:p>
            <a:pPr>
              <a:defRPr sz="8400"/>
            </a:pPr>
            <a:r>
              <a:rPr>
                <a:solidFill>
                  <a:srgbClr val="F3F9F6"/>
                </a:solidFill>
              </a:rPr>
              <a:t>is essential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he system should be able to store and manage learning goals…"/>
          <p:cNvSpPr txBox="1"/>
          <p:nvPr>
            <p:ph type="title"/>
          </p:nvPr>
        </p:nvSpPr>
        <p:spPr>
          <a:xfrm>
            <a:off x="1220670" y="734462"/>
            <a:ext cx="10563460" cy="8284676"/>
          </a:xfrm>
          <a:prstGeom prst="rect">
            <a:avLst/>
          </a:prstGeom>
        </p:spPr>
        <p:txBody>
          <a:bodyPr/>
          <a:lstStyle/>
          <a:p>
            <a:pPr>
              <a:defRPr sz="5200"/>
            </a:pPr>
            <a:r>
              <a:t>the system should be able to store and manage learning goals</a:t>
            </a:r>
          </a:p>
          <a:p>
            <a:pPr>
              <a:spcBef>
                <a:spcPts val="2000"/>
              </a:spcBef>
              <a:defRPr sz="4100">
                <a:solidFill>
                  <a:srgbClr val="FEFB27"/>
                </a:solidFill>
              </a:defRPr>
            </a:pPr>
            <a:r>
              <a:t>has higher priority than</a:t>
            </a:r>
          </a:p>
          <a:p>
            <a:pPr>
              <a:defRPr sz="5200"/>
            </a:pPr>
            <a:r>
              <a:t>the system should be able to associate student grades (MA, MPA, MANA) to learning goals</a:t>
            </a:r>
          </a:p>
          <a:p>
            <a:pPr>
              <a:spcBef>
                <a:spcPts val="2000"/>
              </a:spcBef>
              <a:defRPr sz="4100">
                <a:solidFill>
                  <a:srgbClr val="FEFB27"/>
                </a:solidFill>
              </a:defRPr>
            </a:pPr>
            <a:r>
              <a:t>has higher priority than</a:t>
            </a:r>
          </a:p>
          <a:p>
            <a:pPr>
              <a:defRPr sz="5200"/>
            </a:pPr>
            <a:r>
              <a:t>the system should be able to store and manage students and their logins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etalhe importante na hora de dar o feedback.  Vocês devem compartilhar os documentos com os alunos permitindo que eles possam comentar nas configurações de compartilhamento do Google.…"/>
          <p:cNvSpPr txBox="1"/>
          <p:nvPr>
            <p:ph type="body" idx="1"/>
          </p:nvPr>
        </p:nvSpPr>
        <p:spPr>
          <a:xfrm>
            <a:off x="-321742" y="985583"/>
            <a:ext cx="13341387" cy="7782434"/>
          </a:xfrm>
          <a:prstGeom prst="rect">
            <a:avLst/>
          </a:prstGeom>
        </p:spPr>
        <p:txBody>
          <a:bodyPr spcCol="667069"/>
          <a:lstStyle/>
          <a:p>
            <a:pPr marL="812120" indent="-494620">
              <a:defRPr sz="2500">
                <a:solidFill>
                  <a:srgbClr val="FEFB27"/>
                </a:solidFill>
              </a:defRPr>
            </a:pPr>
            <a:r>
              <a:t>detalhe importante na hora de dar o feedback.  Vocês devem compartilhar os documentos com os alunos permitindo que eles possam comentar nas configurações de compartilhamento do Google. </a:t>
            </a:r>
          </a:p>
          <a:p>
            <a:pPr marL="812120" indent="-494620">
              <a:defRPr sz="2500">
                <a:solidFill>
                  <a:srgbClr val="FEFB27"/>
                </a:solidFill>
              </a:defRPr>
            </a:pPr>
            <a:r>
              <a:t>@channel vocês devem ter recebido agora o convite para editar a planilha de notas dos roteiros. Não compartilhem com ninguém a planilha, nem a coloque em pastas que sejam automaticamente compartilhadas com outras pessoas</a:t>
            </a:r>
          </a:p>
          <a:p>
            <a:pPr marL="812120" indent="-494620">
              <a:defRPr sz="2500">
                <a:solidFill>
                  <a:srgbClr val="FEFB27"/>
                </a:solidFill>
              </a:defRPr>
            </a:pPr>
            <a:r>
              <a:t>com relação a atrasos na entrega, o procedimento dessa primeira vez é o seguinte: pergunta no classroom se houve algum motivo para o atraso; espera o aluno responder e diz que isso não vai ser tolerado uma segunda vez; corrige e dá o feedback, e dá a nota normal se o atraso foi menor do que 48hs; caso contrário, dá "MANA?"</a:t>
            </a:r>
          </a:p>
          <a:p>
            <a:pPr marL="812120" indent="-494620">
              <a:defRPr sz="2500">
                <a:solidFill>
                  <a:srgbClr val="FEFB27"/>
                </a:solidFill>
              </a:defRPr>
            </a:pPr>
            <a:r>
              <a:t>sobre o projeto, três cenários bem feitos (com quase nenhum erro) leva a MA; pelo menos um cenário bem feito, e os outros razoáveis, leva a MPA; nenhum cenário bem feito leva a MANA</a:t>
            </a:r>
          </a:p>
          <a:p>
            <a:pPr marL="812120" indent="-494620">
              <a:defRPr sz="2500">
                <a:solidFill>
                  <a:srgbClr val="FEFB27"/>
                </a:solidFill>
              </a:defRPr>
            </a:pPr>
            <a:r>
              <a:t> se os cenarios nao sao relevantes (segundo os slides), coloca MPA se eles estiverem bem escritos, e MANA caso contrario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ecurity…"/>
          <p:cNvSpPr txBox="1"/>
          <p:nvPr>
            <p:ph type="title"/>
          </p:nvPr>
        </p:nvSpPr>
        <p:spPr>
          <a:xfrm>
            <a:off x="1270000" y="3495242"/>
            <a:ext cx="10464800" cy="5698590"/>
          </a:xfrm>
          <a:prstGeom prst="rect">
            <a:avLst/>
          </a:prstGeom>
        </p:spPr>
        <p:txBody>
          <a:bodyPr/>
          <a:lstStyle/>
          <a:p>
            <a:pPr>
              <a:defRPr sz="5200"/>
            </a:pPr>
            <a:r>
              <a:rPr>
                <a:solidFill>
                  <a:srgbClr val="FEFB27"/>
                </a:solidFill>
              </a:rPr>
              <a:t>security </a:t>
            </a:r>
            <a:endParaRPr>
              <a:solidFill>
                <a:srgbClr val="FEFB27"/>
              </a:solidFill>
            </a:endParaRPr>
          </a:p>
          <a:p>
            <a:pPr>
              <a:spcBef>
                <a:spcPts val="1000"/>
              </a:spcBef>
              <a:defRPr sz="5200"/>
            </a:pPr>
            <a:r>
              <a:rPr sz="3400"/>
              <a:t>has higher priority than</a:t>
            </a:r>
          </a:p>
          <a:p>
            <a:pPr>
              <a:defRPr sz="5200"/>
            </a:pPr>
            <a:r>
              <a:rPr>
                <a:solidFill>
                  <a:srgbClr val="FEFB27"/>
                </a:solidFill>
              </a:rPr>
              <a:t>privacy</a:t>
            </a:r>
          </a:p>
          <a:p>
            <a:pPr>
              <a:spcBef>
                <a:spcPts val="1000"/>
              </a:spcBef>
              <a:defRPr sz="5200"/>
            </a:pPr>
            <a:r>
              <a:rPr sz="3400"/>
              <a:t>has higher priority than</a:t>
            </a:r>
          </a:p>
          <a:p>
            <a:pPr>
              <a:defRPr sz="5200"/>
            </a:pPr>
            <a:r>
              <a:rPr>
                <a:solidFill>
                  <a:srgbClr val="FEFB27"/>
                </a:solidFill>
              </a:rPr>
              <a:t>modularity </a:t>
            </a:r>
            <a:endParaRPr>
              <a:solidFill>
                <a:srgbClr val="FEFB27"/>
              </a:solidFill>
            </a:endParaRPr>
          </a:p>
          <a:p>
            <a:pPr>
              <a:spcBef>
                <a:spcPts val="1000"/>
              </a:spcBef>
              <a:defRPr sz="5200"/>
            </a:pPr>
            <a:r>
              <a:rPr sz="3400"/>
              <a:t>has higher priority than</a:t>
            </a:r>
            <a:endParaRPr>
              <a:solidFill>
                <a:srgbClr val="FEFB27"/>
              </a:solidFill>
            </a:endParaRPr>
          </a:p>
          <a:p>
            <a:pPr>
              <a:defRPr sz="5200"/>
            </a:pPr>
            <a:r>
              <a:rPr>
                <a:solidFill>
                  <a:srgbClr val="FEFB27"/>
                </a:solidFill>
              </a:rPr>
              <a:t>scalability</a:t>
            </a:r>
          </a:p>
        </p:txBody>
      </p:sp>
      <p:sp>
        <p:nvSpPr>
          <p:cNvPr id="342" name="Priorities for this particular system, defined by a group of stakeholders we interviewed"/>
          <p:cNvSpPr txBox="1"/>
          <p:nvPr/>
        </p:nvSpPr>
        <p:spPr>
          <a:xfrm>
            <a:off x="496404" y="486657"/>
            <a:ext cx="11468197" cy="257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700"/>
            </a:lvl1pPr>
          </a:lstStyle>
          <a:p>
            <a:pPr/>
            <a:r>
              <a:t>Priorities for this particular system, defined by a group of stakeholders we interviewed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As defining a total order is often hard, better to apply a triage process"/>
          <p:cNvSpPr txBox="1"/>
          <p:nvPr>
            <p:ph type="title"/>
          </p:nvPr>
        </p:nvSpPr>
        <p:spPr>
          <a:xfrm>
            <a:off x="1270000" y="2323939"/>
            <a:ext cx="10464800" cy="5105722"/>
          </a:xfrm>
          <a:prstGeom prst="rect">
            <a:avLst/>
          </a:prstGeom>
        </p:spPr>
        <p:txBody>
          <a:bodyPr/>
          <a:lstStyle/>
          <a:p>
            <a:pPr/>
            <a:r>
              <a:t>As defining a total order is often hard, better to apply a </a:t>
            </a:r>
            <a:r>
              <a:rPr>
                <a:solidFill>
                  <a:srgbClr val="FEFB27"/>
                </a:solidFill>
              </a:rPr>
              <a:t>triage</a:t>
            </a:r>
            <a:r>
              <a:t>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ritical: the system should be able to store and manage learning goals…"/>
          <p:cNvSpPr txBox="1"/>
          <p:nvPr>
            <p:ph type="title"/>
          </p:nvPr>
        </p:nvSpPr>
        <p:spPr>
          <a:xfrm>
            <a:off x="460155" y="392707"/>
            <a:ext cx="12084490" cy="9106985"/>
          </a:xfrm>
          <a:prstGeom prst="rect">
            <a:avLst/>
          </a:prstGeom>
        </p:spPr>
        <p:txBody>
          <a:bodyPr anchor="t"/>
          <a:lstStyle/>
          <a:p>
            <a:pPr algn="l">
              <a:defRPr sz="5200"/>
            </a:pPr>
            <a:r>
              <a:rPr>
                <a:solidFill>
                  <a:srgbClr val="FEFB27"/>
                </a:solidFill>
              </a:rPr>
              <a:t>critical</a:t>
            </a:r>
            <a:r>
              <a:t>: the system should be able to store and manage learning goals</a:t>
            </a:r>
          </a:p>
          <a:p>
            <a:pPr algn="l">
              <a:defRPr sz="5200"/>
            </a:pPr>
            <a:r>
              <a:t>           the system should be able to store and manage students and their logins</a:t>
            </a:r>
          </a:p>
          <a:p>
            <a:pPr algn="l">
              <a:defRPr sz="5200"/>
            </a:pPr>
          </a:p>
          <a:p>
            <a:pPr algn="l">
              <a:defRPr sz="5200"/>
            </a:pPr>
            <a:r>
              <a:rPr>
                <a:solidFill>
                  <a:srgbClr val="FEFB27"/>
                </a:solidFill>
              </a:rPr>
              <a:t>important</a:t>
            </a:r>
            <a:r>
              <a:t>: the system should be able to associate student grades (MA, MPA, MANA) to learning goals</a:t>
            </a:r>
          </a:p>
          <a:p>
            <a:pPr algn="l">
              <a:defRPr sz="5200"/>
            </a:pPr>
          </a:p>
          <a:p>
            <a:pPr algn="l">
              <a:defRPr sz="5200"/>
            </a:pPr>
            <a:r>
              <a:rPr>
                <a:solidFill>
                  <a:srgbClr val="FEFB27"/>
                </a:solidFill>
              </a:rPr>
              <a:t>desirable</a:t>
            </a:r>
            <a:r>
              <a:t>: the system should be able to notify students when they are below average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Useful because trade-offs are often necessary, and we can’t handle all requirements in one go, or with available resources and deadlines"/>
          <p:cNvSpPr txBox="1"/>
          <p:nvPr>
            <p:ph type="title"/>
          </p:nvPr>
        </p:nvSpPr>
        <p:spPr>
          <a:xfrm>
            <a:off x="1128721" y="1315975"/>
            <a:ext cx="10747358" cy="7121650"/>
          </a:xfrm>
          <a:prstGeom prst="rect">
            <a:avLst/>
          </a:prstGeom>
        </p:spPr>
        <p:txBody>
          <a:bodyPr/>
          <a:lstStyle/>
          <a:p>
            <a:pPr>
              <a:defRPr sz="7900"/>
            </a:pPr>
            <a:r>
              <a:t>Useful because </a:t>
            </a:r>
            <a:r>
              <a:rPr>
                <a:solidFill>
                  <a:srgbClr val="FEFB27"/>
                </a:solidFill>
              </a:rPr>
              <a:t>trade-offs</a:t>
            </a:r>
            <a:r>
              <a:t> are often necessary, and we can’t </a:t>
            </a:r>
            <a:r>
              <a:rPr>
                <a:solidFill>
                  <a:srgbClr val="FEFB27"/>
                </a:solidFill>
              </a:rPr>
              <a:t>handle</a:t>
            </a:r>
            <a:r>
              <a:t> all requirements in one go, or with available </a:t>
            </a:r>
            <a:r>
              <a:rPr>
                <a:solidFill>
                  <a:srgbClr val="FEFB27"/>
                </a:solidFill>
              </a:rPr>
              <a:t>resources</a:t>
            </a:r>
            <a:r>
              <a:t> and </a:t>
            </a:r>
            <a:r>
              <a:rPr>
                <a:solidFill>
                  <a:srgbClr val="FEFB27"/>
                </a:solidFill>
              </a:rPr>
              <a:t>deadlines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takeholders conflicts about priorities and requirements should be properly negotiated"/>
          <p:cNvSpPr txBox="1"/>
          <p:nvPr>
            <p:ph type="title"/>
          </p:nvPr>
        </p:nvSpPr>
        <p:spPr>
          <a:xfrm>
            <a:off x="1270000" y="1781499"/>
            <a:ext cx="10464800" cy="6190602"/>
          </a:xfrm>
          <a:prstGeom prst="rect">
            <a:avLst/>
          </a:prstGeom>
        </p:spPr>
        <p:txBody>
          <a:bodyPr/>
          <a:lstStyle/>
          <a:p>
            <a:pPr/>
            <a:r>
              <a:t>Stakeholders </a:t>
            </a:r>
            <a:r>
              <a:rPr>
                <a:solidFill>
                  <a:srgbClr val="FEFB27"/>
                </a:solidFill>
              </a:rPr>
              <a:t>conflicts</a:t>
            </a:r>
            <a:r>
              <a:t> about priorities and requirements should be properly negotiated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355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356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How to elicit requirement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elicit requirements?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wo main activ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main activities</a:t>
            </a:r>
          </a:p>
        </p:txBody>
      </p:sp>
      <p:sp>
        <p:nvSpPr>
          <p:cNvPr id="361" name="Requirements elicitation"/>
          <p:cNvSpPr/>
          <p:nvPr/>
        </p:nvSpPr>
        <p:spPr>
          <a:xfrm>
            <a:off x="1883770" y="3937493"/>
            <a:ext cx="3250411" cy="1878614"/>
          </a:xfrm>
          <a:prstGeom prst="roundRect">
            <a:avLst>
              <a:gd name="adj" fmla="val 13279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Requirements elicitation</a:t>
            </a:r>
          </a:p>
        </p:txBody>
      </p:sp>
      <p:sp>
        <p:nvSpPr>
          <p:cNvPr id="362" name="Requirements specification"/>
          <p:cNvSpPr/>
          <p:nvPr/>
        </p:nvSpPr>
        <p:spPr>
          <a:xfrm>
            <a:off x="7870619" y="3937493"/>
            <a:ext cx="3250412" cy="1878614"/>
          </a:xfrm>
          <a:prstGeom prst="roundRect">
            <a:avLst>
              <a:gd name="adj" fmla="val 13279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Requirements specification</a:t>
            </a:r>
          </a:p>
        </p:txBody>
      </p:sp>
      <p:sp>
        <p:nvSpPr>
          <p:cNvPr id="363" name="Double Arrow"/>
          <p:cNvSpPr/>
          <p:nvPr/>
        </p:nvSpPr>
        <p:spPr>
          <a:xfrm>
            <a:off x="5326835" y="4634570"/>
            <a:ext cx="2351130" cy="484460"/>
          </a:xfrm>
          <a:prstGeom prst="leftRightArrow">
            <a:avLst>
              <a:gd name="adj1" fmla="val 32000"/>
              <a:gd name="adj2" fmla="val 115345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quirements elicitation"/>
          <p:cNvSpPr/>
          <p:nvPr/>
        </p:nvSpPr>
        <p:spPr>
          <a:xfrm>
            <a:off x="2100731" y="2401105"/>
            <a:ext cx="8803338" cy="4951390"/>
          </a:xfrm>
          <a:prstGeom prst="roundRect">
            <a:avLst>
              <a:gd name="adj" fmla="val 13279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1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Requirements elicitation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Interacting with stakeholders"/>
          <p:cNvSpPr txBox="1"/>
          <p:nvPr>
            <p:ph type="title"/>
          </p:nvPr>
        </p:nvSpPr>
        <p:spPr>
          <a:xfrm>
            <a:off x="1270000" y="254000"/>
            <a:ext cx="10464800" cy="3823147"/>
          </a:xfrm>
          <a:prstGeom prst="rect">
            <a:avLst/>
          </a:prstGeom>
        </p:spPr>
        <p:txBody>
          <a:bodyPr/>
          <a:lstStyle/>
          <a:p>
            <a:pPr/>
            <a:r>
              <a:t>Interacting with stakeholders</a:t>
            </a:r>
          </a:p>
        </p:txBody>
      </p:sp>
      <p:sp>
        <p:nvSpPr>
          <p:cNvPr id="372" name="Interviews…"/>
          <p:cNvSpPr txBox="1"/>
          <p:nvPr>
            <p:ph type="body" idx="1"/>
          </p:nvPr>
        </p:nvSpPr>
        <p:spPr>
          <a:xfrm>
            <a:off x="1270000" y="3412475"/>
            <a:ext cx="10464800" cy="5715001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Interviews</a:t>
            </a:r>
          </a:p>
          <a:p>
            <a:pPr>
              <a:defRPr sz="5000"/>
            </a:pPr>
            <a:r>
              <a:t>Stakeholders as part of the development team</a:t>
            </a:r>
          </a:p>
          <a:p>
            <a:pPr>
              <a:defRPr sz="5000"/>
            </a:pPr>
            <a:r>
              <a:t>Lo-Fi GUI sketches and storyboards</a:t>
            </a:r>
          </a:p>
          <a:p>
            <a:pPr>
              <a:defRPr sz="5000">
                <a:solidFill>
                  <a:srgbClr val="FEFB27"/>
                </a:solidFill>
              </a:defRPr>
            </a:pPr>
            <a:r>
              <a:t>Observing user work (with existing system, if available)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214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215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Interviews"/>
          <p:cNvSpPr txBox="1"/>
          <p:nvPr>
            <p:ph type="title"/>
          </p:nvPr>
        </p:nvSpPr>
        <p:spPr>
          <a:xfrm>
            <a:off x="1270000" y="254000"/>
            <a:ext cx="10464800" cy="3823147"/>
          </a:xfrm>
          <a:prstGeom prst="rect">
            <a:avLst/>
          </a:prstGeom>
        </p:spPr>
        <p:txBody>
          <a:bodyPr/>
          <a:lstStyle/>
          <a:p>
            <a:pPr/>
            <a:r>
              <a:t>Interviews</a:t>
            </a:r>
          </a:p>
        </p:txBody>
      </p:sp>
      <p:sp>
        <p:nvSpPr>
          <p:cNvPr id="375" name="the main goal is to understand stakeholders’ needs (including success and failure cases)…"/>
          <p:cNvSpPr txBox="1"/>
          <p:nvPr>
            <p:ph type="body" idx="1"/>
          </p:nvPr>
        </p:nvSpPr>
        <p:spPr>
          <a:xfrm>
            <a:off x="1270000" y="3097089"/>
            <a:ext cx="10464800" cy="5715001"/>
          </a:xfrm>
          <a:prstGeom prst="rect">
            <a:avLst/>
          </a:prstGeom>
        </p:spPr>
        <p:txBody>
          <a:bodyPr/>
          <a:lstStyle/>
          <a:p>
            <a:pPr>
              <a:defRPr sz="4100"/>
            </a:pPr>
            <a:r>
              <a:t>the main goal is to understand stakeholders’ needs (including success and failure cases)</a:t>
            </a:r>
          </a:p>
          <a:p>
            <a:pPr>
              <a:defRPr sz="4100"/>
            </a:pPr>
            <a:r>
              <a:t>if the idea is to extend or replace an existing system, explore it before the interviews to better understand the context</a:t>
            </a:r>
          </a:p>
          <a:p>
            <a:pPr>
              <a:defRPr sz="4100"/>
            </a:pPr>
            <a:r>
              <a:t>take notes and record interviews, if authorised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uiding princi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Guiding principles</a:t>
            </a:r>
          </a:p>
        </p:txBody>
      </p:sp>
      <p:sp>
        <p:nvSpPr>
          <p:cNvPr id="378" name="empathize with the stakeholders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empathize with the stakeholders!</a:t>
            </a:r>
          </a:p>
          <a:p>
            <a:pPr/>
            <a:r>
              <a:t>imagine that you were in their place</a:t>
            </a:r>
          </a:p>
          <a:p>
            <a:pPr/>
            <a:r>
              <a:t>remember that they might not share your own abilities and cultural background</a:t>
            </a:r>
          </a:p>
          <a:p>
            <a:pPr/>
            <a:r>
              <a:t>adapt to their vocabulary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o-Fi GUI sketches and storyboards"/>
          <p:cNvSpPr txBox="1"/>
          <p:nvPr>
            <p:ph type="title"/>
          </p:nvPr>
        </p:nvSpPr>
        <p:spPr>
          <a:xfrm>
            <a:off x="8219585" y="1354464"/>
            <a:ext cx="4587017" cy="8543272"/>
          </a:xfrm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Lo-Fi GUI sketches and storyboards</a:t>
            </a:r>
          </a:p>
        </p:txBody>
      </p:sp>
      <p:pic>
        <p:nvPicPr>
          <p:cNvPr id="381" name="Screen Shot 2019-02-20 at 11.37.28.png" descr="Screen Shot 2019-02-20 at 11.37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15" y="125524"/>
            <a:ext cx="7956338" cy="9502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his helps stakeholders to better understand what they want, and validate that engineers correctly captured their needs"/>
          <p:cNvSpPr txBox="1"/>
          <p:nvPr>
            <p:ph type="title"/>
          </p:nvPr>
        </p:nvSpPr>
        <p:spPr>
          <a:xfrm>
            <a:off x="1270000" y="2002330"/>
            <a:ext cx="10464800" cy="5748940"/>
          </a:xfrm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t>This helps stakeholders to better </a:t>
            </a:r>
            <a:r>
              <a:rPr>
                <a:solidFill>
                  <a:srgbClr val="FEFB27"/>
                </a:solidFill>
              </a:rPr>
              <a:t>understand</a:t>
            </a:r>
            <a:r>
              <a:t> what they want, and </a:t>
            </a:r>
            <a:r>
              <a:rPr>
                <a:solidFill>
                  <a:srgbClr val="FEFB27"/>
                </a:solidFill>
              </a:rPr>
              <a:t>validate</a:t>
            </a:r>
            <a:r>
              <a:t> that engineers correctly captured their needs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he focus should be more on application design, not interaction design"/>
          <p:cNvSpPr txBox="1"/>
          <p:nvPr>
            <p:ph type="title"/>
          </p:nvPr>
        </p:nvSpPr>
        <p:spPr>
          <a:xfrm>
            <a:off x="1270000" y="1911031"/>
            <a:ext cx="10464800" cy="5931538"/>
          </a:xfrm>
          <a:prstGeom prst="rect">
            <a:avLst/>
          </a:prstGeom>
        </p:spPr>
        <p:txBody>
          <a:bodyPr/>
          <a:lstStyle/>
          <a:p>
            <a:pPr/>
            <a:r>
              <a:t>The focus should be more on </a:t>
            </a:r>
            <a:r>
              <a:rPr>
                <a:solidFill>
                  <a:srgbClr val="FEFB27"/>
                </a:solidFill>
              </a:rPr>
              <a:t>application</a:t>
            </a:r>
            <a:r>
              <a:t> design, not </a:t>
            </a:r>
            <a:r>
              <a:rPr>
                <a:solidFill>
                  <a:srgbClr val="FEFB27"/>
                </a:solidFill>
              </a:rPr>
              <a:t>interaction</a:t>
            </a:r>
            <a:r>
              <a:t> design</a:t>
            </a:r>
          </a:p>
        </p:txBody>
      </p:sp>
      <p:sp>
        <p:nvSpPr>
          <p:cNvPr id="386" name="user interface designers should be responsible for that"/>
          <p:cNvSpPr/>
          <p:nvPr/>
        </p:nvSpPr>
        <p:spPr>
          <a:xfrm>
            <a:off x="8110667" y="6768413"/>
            <a:ext cx="4418711" cy="2386964"/>
          </a:xfrm>
          <a:prstGeom prst="wedgeEllipseCallout">
            <a:avLst>
              <a:gd name="adj1" fmla="val -22814"/>
              <a:gd name="adj2" fmla="val -75595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user interface designers should be responsible for that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389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390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A basic requirements elicitation process: a practical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basic requirements elicitation process: a practical 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rocess, initial ph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700"/>
            </a:lvl1pPr>
          </a:lstStyle>
          <a:p>
            <a:pPr/>
            <a:r>
              <a:t>Process, initial phase</a:t>
            </a:r>
          </a:p>
        </p:txBody>
      </p:sp>
      <p:sp>
        <p:nvSpPr>
          <p:cNvPr id="395" name="Initial questions:…"/>
          <p:cNvSpPr txBox="1"/>
          <p:nvPr>
            <p:ph type="body" idx="1"/>
          </p:nvPr>
        </p:nvSpPr>
        <p:spPr>
          <a:xfrm>
            <a:off x="1270000" y="2545324"/>
            <a:ext cx="10464800" cy="6816688"/>
          </a:xfrm>
          <a:prstGeom prst="rect">
            <a:avLst/>
          </a:prstGeom>
        </p:spPr>
        <p:txBody>
          <a:bodyPr/>
          <a:lstStyle/>
          <a:p>
            <a:pPr>
              <a:defRPr sz="3800"/>
            </a:pPr>
            <a:r>
              <a:t>Initial questions:</a:t>
            </a:r>
          </a:p>
          <a:p>
            <a:pPr lvl="1">
              <a:defRPr sz="3800"/>
            </a:pPr>
            <a:r>
              <a:t>What do you expect from the system? </a:t>
            </a:r>
          </a:p>
          <a:p>
            <a:pPr lvl="1">
              <a:defRPr sz="3800"/>
            </a:pPr>
            <a:r>
              <a:t>Main functionalities? </a:t>
            </a:r>
          </a:p>
          <a:p>
            <a:pPr lvl="1">
              <a:defRPr sz="3800"/>
            </a:pPr>
            <a:r>
              <a:t>Involved quality factors and constraints?</a:t>
            </a:r>
          </a:p>
          <a:p>
            <a:pPr>
              <a:defRPr sz="3800"/>
            </a:pPr>
            <a:r>
              <a:t>Group functionalities into features </a:t>
            </a:r>
          </a:p>
          <a:p>
            <a:pPr>
              <a:defRPr sz="3800"/>
            </a:pPr>
            <a:r>
              <a:t>For each functionality, ask more questions and discuss specific usage scenarios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O interessado diz que o sistema tem que ser capaz de sugerir e alterar o roteiro de coleta de resíduo na UFPE. Isso é uma feature.…"/>
          <p:cNvSpPr txBox="1"/>
          <p:nvPr>
            <p:ph type="title"/>
          </p:nvPr>
        </p:nvSpPr>
        <p:spPr>
          <a:xfrm>
            <a:off x="1197612" y="527062"/>
            <a:ext cx="10609576" cy="8699476"/>
          </a:xfrm>
          <a:prstGeom prst="rect">
            <a:avLst/>
          </a:prstGeom>
        </p:spPr>
        <p:txBody>
          <a:bodyPr/>
          <a:lstStyle/>
          <a:p>
            <a:pPr defTabSz="457200">
              <a:defRPr sz="5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 interessado diz que o sistema tem que ser capaz de sugerir e alterar o roteiro de coleta de resíduo na UFPE. Isso é uma </a:t>
            </a:r>
            <a:r>
              <a:rPr>
                <a:solidFill>
                  <a:srgbClr val="FEFB27"/>
                </a:solidFill>
              </a:rPr>
              <a:t>feature</a:t>
            </a:r>
            <a:r>
              <a:t>. </a:t>
            </a:r>
          </a:p>
          <a:p>
            <a:pPr defTabSz="457200">
              <a:defRPr sz="5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defRPr sz="5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Mas o entrevistador precisa saber mais detalhes sobre os </a:t>
            </a:r>
            <a:r>
              <a:rPr>
                <a:solidFill>
                  <a:srgbClr val="FEFB27"/>
                </a:solidFill>
              </a:rPr>
              <a:t>cenários de uso</a:t>
            </a:r>
            <a:r>
              <a:t> associados.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omo o usuário solicitaria esse roteiro?…"/>
          <p:cNvSpPr txBox="1"/>
          <p:nvPr>
            <p:ph type="title"/>
          </p:nvPr>
        </p:nvSpPr>
        <p:spPr>
          <a:xfrm>
            <a:off x="409127" y="294162"/>
            <a:ext cx="12186546" cy="9165276"/>
          </a:xfrm>
          <a:prstGeom prst="rect">
            <a:avLst/>
          </a:prstGeom>
        </p:spPr>
        <p:txBody>
          <a:bodyPr/>
          <a:lstStyle/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Como o usuário solicitaria esse roteiro? </a:t>
            </a:r>
          </a:p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Ele logaria, escolheria a opção de sugestão de roteiro, e veria a lista de locais a serem visitados? </a:t>
            </a:r>
          </a:p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Depois daria um OK e o sistema avisaria aos locais que haveria visitas naquele dia? </a:t>
            </a:r>
          </a:p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Ao invés do OK, ele poderia pedir uma outra sugestão de roteiro? </a:t>
            </a:r>
          </a:p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Ele poderia tirar algum dos lugares, ou mudar a</a:t>
            </a:r>
          </a:p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ordem, antes de dar o OK? </a:t>
            </a:r>
          </a:p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defRPr sz="38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 sistema precisaria armazenar estes roteiros confirmados?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o do before cl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do before class</a:t>
            </a:r>
          </a:p>
        </p:txBody>
      </p:sp>
      <p:sp>
        <p:nvSpPr>
          <p:cNvPr id="218" name="Watch videos…"/>
          <p:cNvSpPr txBox="1"/>
          <p:nvPr>
            <p:ph type="body" idx="1"/>
          </p:nvPr>
        </p:nvSpPr>
        <p:spPr>
          <a:xfrm>
            <a:off x="1270000" y="2768600"/>
            <a:ext cx="10464800" cy="6420876"/>
          </a:xfrm>
          <a:prstGeom prst="rect">
            <a:avLst/>
          </a:prstGeom>
        </p:spPr>
        <p:txBody>
          <a:bodyPr/>
          <a:lstStyle/>
          <a:p>
            <a:pPr/>
            <a:r>
              <a:t>Watch videos</a:t>
            </a:r>
          </a:p>
          <a:p>
            <a:pPr/>
            <a:r>
              <a:t>Read chapter 7 in the </a:t>
            </a:r>
            <a:r>
              <a:rPr u="sng">
                <a:hlinkClick r:id="rId2" invalidUrl="" action="" tgtFrame="" tooltip="" history="1" highlightClick="0" endSnd="0"/>
              </a:rPr>
              <a:t>textbook</a:t>
            </a:r>
          </a:p>
          <a:p>
            <a:pPr/>
            <a:r>
              <a:t>Send questions and opinions through slack</a:t>
            </a:r>
          </a:p>
          <a:p>
            <a:pPr lvl="1" marL="1197428" indent="-435428">
              <a:defRPr sz="3200"/>
            </a:pPr>
            <a:r>
              <a:t>what haven’t you understood? what don’t you agree? what haven’t you liked? what are you missing to perform the project task?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rocess, refin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700"/>
            </a:lvl1pPr>
          </a:lstStyle>
          <a:p>
            <a:pPr/>
            <a:r>
              <a:t>Process, refinement</a:t>
            </a:r>
          </a:p>
        </p:txBody>
      </p:sp>
      <p:sp>
        <p:nvSpPr>
          <p:cNvPr id="406" name="Draw and discuss Lo-Fi GUI sketches and storyboards…"/>
          <p:cNvSpPr txBox="1"/>
          <p:nvPr>
            <p:ph type="body" idx="1"/>
          </p:nvPr>
        </p:nvSpPr>
        <p:spPr>
          <a:xfrm>
            <a:off x="1270000" y="2545324"/>
            <a:ext cx="10464800" cy="6816688"/>
          </a:xfrm>
          <a:prstGeom prst="rect">
            <a:avLst/>
          </a:prstGeom>
        </p:spPr>
        <p:txBody>
          <a:bodyPr/>
          <a:lstStyle/>
          <a:p>
            <a:pPr>
              <a:defRPr sz="3800"/>
            </a:pPr>
            <a:r>
              <a:t>Draw and discuss Lo-Fi GUI sketches and storyboards </a:t>
            </a:r>
          </a:p>
          <a:p>
            <a:pPr>
              <a:defRPr sz="3800"/>
            </a:pPr>
            <a:r>
              <a:t>Confirm expectations (validate)</a:t>
            </a:r>
          </a:p>
          <a:p>
            <a:pPr>
              <a:defRPr sz="3800"/>
            </a:pPr>
            <a:r>
              <a:t>Ask more questions so that </a:t>
            </a:r>
          </a:p>
          <a:p>
            <a:pPr lvl="1">
              <a:defRPr sz="3800"/>
            </a:pPr>
            <a:r>
              <a:t>scenarios can be latter detailed, and </a:t>
            </a:r>
          </a:p>
          <a:p>
            <a:pPr lvl="1">
              <a:defRPr sz="3800"/>
            </a:pPr>
            <a:r>
              <a:t>new (auxiliary) features are identified</a:t>
            </a:r>
          </a:p>
          <a:p>
            <a:pPr>
              <a:defRPr sz="3800"/>
            </a:pPr>
            <a:r>
              <a:t>Refine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Mas, para que essas features sejam desenvolvidas, que  features e cenários auxiliares seriam necessários?"/>
          <p:cNvSpPr txBox="1"/>
          <p:nvPr>
            <p:ph type="title"/>
          </p:nvPr>
        </p:nvSpPr>
        <p:spPr>
          <a:xfrm>
            <a:off x="1197612" y="527062"/>
            <a:ext cx="10609576" cy="8699476"/>
          </a:xfrm>
          <a:prstGeom prst="rect">
            <a:avLst/>
          </a:prstGeom>
        </p:spPr>
        <p:txBody>
          <a:bodyPr/>
          <a:lstStyle/>
          <a:p>
            <a:pPr defTabSz="457200">
              <a:defRPr sz="76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Mas, para que essas features sejam desenvolvidas, que  </a:t>
            </a:r>
            <a:r>
              <a:rPr>
                <a:solidFill>
                  <a:srgbClr val="FEFB27"/>
                </a:solidFill>
              </a:rPr>
              <a:t>features e cenários auxiliares </a:t>
            </a:r>
            <a:r>
              <a:rPr>
                <a:solidFill>
                  <a:srgbClr val="FFFFFF"/>
                </a:solidFill>
              </a:rPr>
              <a:t>seriam necessários?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Não seria necessário ter cenários para cadastros dos locais de coleta, do próprio mapa da UFPE, etc., com casos de sucesso e falha?…"/>
          <p:cNvSpPr txBox="1"/>
          <p:nvPr>
            <p:ph type="title"/>
          </p:nvPr>
        </p:nvSpPr>
        <p:spPr>
          <a:xfrm>
            <a:off x="1197612" y="985187"/>
            <a:ext cx="10609576" cy="7783226"/>
          </a:xfrm>
          <a:prstGeom prst="rect">
            <a:avLst/>
          </a:prstGeom>
        </p:spPr>
        <p:txBody>
          <a:bodyPr/>
          <a:lstStyle/>
          <a:p>
            <a:pPr defTabSz="457200">
              <a:defRPr sz="42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Não seria necessário ter cenários para cadastros dos locais de coleta, do próprio mapa da UFPE, etc., com casos de sucesso e falha? </a:t>
            </a:r>
          </a:p>
          <a:p>
            <a:pPr defTabSz="457200">
              <a:defRPr sz="42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defRPr sz="42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 cadastro dos resíduos e necessidade de coleta dos mesmos? </a:t>
            </a:r>
          </a:p>
          <a:p>
            <a:pPr defTabSz="457200">
              <a:defRPr sz="42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defRPr sz="42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Ou seria cadastro dos produtos e prazo de validade dos mesmos, e a partir disso</a:t>
            </a:r>
          </a:p>
          <a:p>
            <a:pPr defTabSz="457200">
              <a:defRPr sz="4200">
                <a:solidFill>
                  <a:srgbClr val="F3F9F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 sistema inferiria a necessidade de coleta?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413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414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imulating an interview, and initial requirements elici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Simulating an interview, and initial requirements elicitation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G_5291.JPG" descr="IMG_529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"/>
            <a:ext cx="8894556" cy="6670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G_5292.JPG" descr="IMG_529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6381" y="3762564"/>
            <a:ext cx="7755606" cy="5816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G_5995.jpg" descr="IMG_599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46" y="107504"/>
            <a:ext cx="7435052" cy="5576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G_5996.jpg" descr="IMG_599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962" y="3036542"/>
            <a:ext cx="8783607" cy="6587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G_5997.jpg" descr="IMG_5997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1732" y="44329"/>
            <a:ext cx="7603521" cy="5702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IMG_5295.JPG" descr="IMG_529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8841"/>
            <a:ext cx="6925768" cy="5194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G_5293.JPG" descr="IMG_529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2622" y="4419467"/>
            <a:ext cx="7112178" cy="5334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ontact stakeholders and set up a meeting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Contact stakeholders and set up a meeting!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ake notes, now!"/>
          <p:cNvSpPr txBox="1"/>
          <p:nvPr>
            <p:ph type="title"/>
          </p:nvPr>
        </p:nvSpPr>
        <p:spPr>
          <a:xfrm>
            <a:off x="1270000" y="1638300"/>
            <a:ext cx="10464800" cy="5867400"/>
          </a:xfrm>
          <a:prstGeom prst="rect">
            <a:avLst/>
          </a:prstGeom>
        </p:spPr>
        <p:txBody>
          <a:bodyPr/>
          <a:lstStyle>
            <a:lvl1pPr>
              <a:defRPr sz="14200"/>
            </a:lvl1pPr>
          </a:lstStyle>
          <a:p>
            <a:pPr/>
            <a:r>
              <a:t>Take notes, now!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221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222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Hands on exercises"/>
          <p:cNvSpPr txBox="1"/>
          <p:nvPr>
            <p:ph type="title"/>
          </p:nvPr>
        </p:nvSpPr>
        <p:spPr>
          <a:xfrm>
            <a:off x="1270000" y="1182774"/>
            <a:ext cx="10464800" cy="5867401"/>
          </a:xfrm>
          <a:prstGeom prst="rect">
            <a:avLst/>
          </a:prstGeom>
        </p:spPr>
        <p:txBody>
          <a:bodyPr/>
          <a:lstStyle>
            <a:lvl1pPr>
              <a:defRPr sz="14200"/>
            </a:lvl1pPr>
          </a:lstStyle>
          <a:p>
            <a:pPr/>
            <a:r>
              <a:t>Hands on 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Requirements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443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444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Requirements 2, spec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2, specification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erguntas para a aula, do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Perguntas para a aula, docs</a:t>
            </a:r>
          </a:p>
        </p:txBody>
      </p:sp>
      <p:sp>
        <p:nvSpPr>
          <p:cNvPr id="449" name="Tem alguma redundância em ter o cenário apresentado na imagem ao lado? Sim? Não? Por qu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8999" indent="-571499">
              <a:defRPr sz="3200"/>
            </a:pPr>
            <a:r>
              <a:t>Tem alguma redundância em ter o cenário apresentado na imagem ao lado? Sim? Não? Por que?</a:t>
            </a:r>
          </a:p>
          <a:p>
            <a:pPr marL="888999" indent="-571499">
              <a:defRPr sz="3200"/>
            </a:pPr>
            <a:r>
              <a:t>Qual a principal diferença entre requisitos declarativos e imperativos? Que estilo é mais recomendado? Por que?</a:t>
            </a:r>
          </a:p>
          <a:p>
            <a:pPr marL="888999" indent="-571499">
              <a:defRPr sz="3200"/>
            </a:pPr>
            <a:r>
              <a:t>Qual a principal diferença entre requisitos explícitos e implí­citos (principalmente em termos do propósito de cada um)?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7725" y="6370337"/>
            <a:ext cx="5226051" cy="3841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455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456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How to specify requirements? Requirements documents"/>
          <p:cNvSpPr txBox="1"/>
          <p:nvPr>
            <p:ph type="title"/>
          </p:nvPr>
        </p:nvSpPr>
        <p:spPr>
          <a:xfrm>
            <a:off x="1270000" y="2090561"/>
            <a:ext cx="10464800" cy="5572478"/>
          </a:xfrm>
          <a:prstGeom prst="rect">
            <a:avLst/>
          </a:prstGeom>
        </p:spPr>
        <p:txBody>
          <a:bodyPr/>
          <a:lstStyle/>
          <a:p>
            <a:pPr/>
            <a:r>
              <a:t>How to specify requirements? Requirements documents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wo main activ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main activities</a:t>
            </a:r>
          </a:p>
        </p:txBody>
      </p:sp>
      <p:sp>
        <p:nvSpPr>
          <p:cNvPr id="461" name="Requirements elicitation"/>
          <p:cNvSpPr/>
          <p:nvPr/>
        </p:nvSpPr>
        <p:spPr>
          <a:xfrm>
            <a:off x="1883770" y="3937493"/>
            <a:ext cx="3250411" cy="1878614"/>
          </a:xfrm>
          <a:prstGeom prst="roundRect">
            <a:avLst>
              <a:gd name="adj" fmla="val 13279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Requirements elicitation</a:t>
            </a:r>
          </a:p>
        </p:txBody>
      </p:sp>
      <p:sp>
        <p:nvSpPr>
          <p:cNvPr id="462" name="Requirements specification"/>
          <p:cNvSpPr/>
          <p:nvPr/>
        </p:nvSpPr>
        <p:spPr>
          <a:xfrm>
            <a:off x="7870619" y="3937493"/>
            <a:ext cx="3250412" cy="1878614"/>
          </a:xfrm>
          <a:prstGeom prst="roundRect">
            <a:avLst>
              <a:gd name="adj" fmla="val 13279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Requirements specification</a:t>
            </a:r>
          </a:p>
        </p:txBody>
      </p:sp>
      <p:sp>
        <p:nvSpPr>
          <p:cNvPr id="463" name="Double Arrow"/>
          <p:cNvSpPr/>
          <p:nvPr/>
        </p:nvSpPr>
        <p:spPr>
          <a:xfrm>
            <a:off x="5326835" y="4634570"/>
            <a:ext cx="2351130" cy="484460"/>
          </a:xfrm>
          <a:prstGeom prst="leftRightArrow">
            <a:avLst>
              <a:gd name="adj1" fmla="val 32000"/>
              <a:gd name="adj2" fmla="val 115345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quirements specification"/>
          <p:cNvSpPr/>
          <p:nvPr/>
        </p:nvSpPr>
        <p:spPr>
          <a:xfrm>
            <a:off x="2100731" y="2401105"/>
            <a:ext cx="8803338" cy="4951390"/>
          </a:xfrm>
          <a:prstGeom prst="roundRect">
            <a:avLst>
              <a:gd name="adj" fmla="val 13279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12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Requirements specification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Basic 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approach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n class and after class interaction"/>
          <p:cNvSpPr txBox="1"/>
          <p:nvPr>
            <p:ph type="title"/>
          </p:nvPr>
        </p:nvSpPr>
        <p:spPr>
          <a:xfrm>
            <a:off x="1270000" y="-454963"/>
            <a:ext cx="10464800" cy="24384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In class and after class interaction</a:t>
            </a:r>
          </a:p>
        </p:txBody>
      </p:sp>
      <p:sp>
        <p:nvSpPr>
          <p:cNvPr id="225" name="open questions (about key concepts, about superficially covered concepts, from previous exams, etc.) to consolidate or extend knowledge: 1. Qual a importância de validar os requisitos? Qual a importância de verificar os requisitos?…"/>
          <p:cNvSpPr txBox="1"/>
          <p:nvPr>
            <p:ph type="body" idx="1"/>
          </p:nvPr>
        </p:nvSpPr>
        <p:spPr>
          <a:xfrm>
            <a:off x="420495" y="1282313"/>
            <a:ext cx="11674443" cy="8085857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EFB27"/>
              </a:buClr>
              <a:defRPr sz="2400"/>
            </a:pPr>
            <a:r>
              <a:rPr>
                <a:solidFill>
                  <a:srgbClr val="FEFB27"/>
                </a:solidFill>
              </a:rPr>
              <a:t>open questions (about key concepts, about superficially covered concepts, from previous exams, etc.) to consolidate or extend knowledge:</a:t>
            </a:r>
            <a:r>
              <a:t> 1. Qual a importância de validar os requisitos? Qual a importância de verificar os requisitos?</a:t>
            </a:r>
          </a:p>
          <a:p>
            <a:pPr>
              <a:buClr>
                <a:srgbClr val="FEFB27"/>
              </a:buClr>
              <a:defRPr sz="2400"/>
            </a:pPr>
            <a:r>
              <a:rPr>
                <a:solidFill>
                  <a:srgbClr val="FEFB27"/>
                </a:solidFill>
              </a:rPr>
              <a:t>discussion topics (value systems, method and technology choices, blog posts, tweet threads, short videos, additional references, etc.) to motivate, extend knowledge, and exercise reflection and communication skills:</a:t>
            </a:r>
            <a:r>
              <a:t> 1. Você acha que um engenheiro de software deve focar mais no “como?” do que no “o que?”? Por que?</a:t>
            </a:r>
          </a:p>
          <a:p>
            <a:pPr>
              <a:buClr>
                <a:srgbClr val="FEFB27"/>
              </a:buClr>
              <a:defRPr sz="2400"/>
            </a:pPr>
            <a:r>
              <a:rPr>
                <a:solidFill>
                  <a:srgbClr val="FEFB27"/>
                </a:solidFill>
              </a:rPr>
              <a:t>quizzes (about key concepts) to consolidate knowledge and self assessment: </a:t>
            </a:r>
            <a:r>
              <a:rPr>
                <a:solidFill>
                  <a:srgbClr val="F3F9F6"/>
                </a:solidFill>
              </a:rPr>
              <a:t>1. "Indique a seguir a única técnica que não é utilizada para elicitação de requisitos:" “Observar os usuários no seu ambiente de trabalho" “Detalhar documentos de requisitos” “Criar sketches do funcionamento do sistema" “Entrevistar stakeholders"  </a:t>
            </a:r>
            <a:endParaRPr>
              <a:solidFill>
                <a:srgbClr val="F3F9F6"/>
              </a:solidFill>
            </a:endParaRPr>
          </a:p>
          <a:p>
            <a:pPr>
              <a:defRPr sz="2400">
                <a:solidFill>
                  <a:srgbClr val="FEFB27"/>
                </a:solidFill>
              </a:defRPr>
            </a:pPr>
            <a:r>
              <a:t>surveys (about student difficulties, required effort, wishes, and activity progress; about course methodology, etc.):  </a:t>
            </a:r>
            <a:r>
              <a:rPr>
                <a:solidFill>
                  <a:srgbClr val="F3F9F6"/>
                </a:solidFill>
              </a:rPr>
              <a:t>1. “Você tem tido alguma dificuldade para assistir os vídeos disponibilizados no YouTube?</a:t>
            </a:r>
            <a:r>
              <a:rPr>
                <a:solidFill>
                  <a:srgbClr val="FFFFFF"/>
                </a:solidFill>
              </a:rPr>
              <a:t>” “Não, consigo assistir e registrar dúvidas sem problema" “Sim, não consigo me organizar e reservar um tempo para assistir” “Sim, não consigo me concentrar enquanto tento assistir” “Sim, surgem muitas dúvidas que inviabilizam o entendimento da sequência do vídeo” “Sim, por um outro motivo diferente dos acima”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Requirements 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list</a:t>
            </a:r>
          </a:p>
        </p:txBody>
      </p:sp>
      <p:sp>
        <p:nvSpPr>
          <p:cNvPr id="472" name="R1: the system should be able to store and manage students and their logins…"/>
          <p:cNvSpPr txBox="1"/>
          <p:nvPr>
            <p:ph type="body" idx="1"/>
          </p:nvPr>
        </p:nvSpPr>
        <p:spPr>
          <a:xfrm>
            <a:off x="982375" y="2841478"/>
            <a:ext cx="11040050" cy="6798502"/>
          </a:xfrm>
          <a:prstGeom prst="rect">
            <a:avLst/>
          </a:prstGeom>
        </p:spPr>
        <p:txBody>
          <a:bodyPr/>
          <a:lstStyle/>
          <a:p>
            <a:pPr/>
            <a:r>
              <a:t>R1: </a:t>
            </a:r>
            <a:r>
              <a:rPr>
                <a:solidFill>
                  <a:srgbClr val="FEFB27"/>
                </a:solidFill>
              </a:rPr>
              <a:t>the system should be able to</a:t>
            </a:r>
            <a:r>
              <a:t> store and manage students and their logins</a:t>
            </a:r>
          </a:p>
          <a:p>
            <a:pPr/>
            <a:r>
              <a:t>R2: the system should be able to import a list of students and their logins from an excel file</a:t>
            </a:r>
          </a:p>
          <a:p>
            <a:pPr/>
            <a:r>
              <a:t>R3: the system should be able to store and manage learning goals</a:t>
            </a:r>
          </a:p>
          <a:p>
            <a:pPr/>
            <a:r>
              <a:t>R4: the system should be able to associate student grades (MA, MPA, MANA) to learning goals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Screen Shot 2017-03-09 at 11.34.31.png" descr="Screen Shot 2017-03-09 at 11.34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6538" y="7522766"/>
            <a:ext cx="5150170" cy="205324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Requirements doc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documents</a:t>
            </a:r>
          </a:p>
        </p:txBody>
      </p:sp>
      <p:pic>
        <p:nvPicPr>
          <p:cNvPr id="478" name="Screen Shot 2017-03-09 at 11.30.14.png" descr="Screen Shot 2017-03-09 at 11.30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0725" y="3377010"/>
            <a:ext cx="4957673" cy="4213631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http://dioscuri.sourceforge.net/docs/URD_Dioscuri_KBNA_v1_1_en.pdf"/>
          <p:cNvSpPr txBox="1"/>
          <p:nvPr/>
        </p:nvSpPr>
        <p:spPr>
          <a:xfrm>
            <a:off x="7373679" y="7583089"/>
            <a:ext cx="499176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http://dioscuri.sourceforge.net/docs/URD_Dioscuri_KBNA_v1_1_en.pdf</a:t>
            </a:r>
          </a:p>
        </p:txBody>
      </p:sp>
      <p:pic>
        <p:nvPicPr>
          <p:cNvPr id="480" name="Screen Shot 2017-03-09 at 11.32.13.png" descr="Screen Shot 2017-03-09 at 11.32.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576" y="3000768"/>
            <a:ext cx="4730687" cy="4213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483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484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How to specify requirements? Scenario specifications"/>
          <p:cNvSpPr txBox="1"/>
          <p:nvPr>
            <p:ph type="title"/>
          </p:nvPr>
        </p:nvSpPr>
        <p:spPr>
          <a:xfrm>
            <a:off x="1270000" y="2090561"/>
            <a:ext cx="10464800" cy="5572478"/>
          </a:xfrm>
          <a:prstGeom prst="rect">
            <a:avLst/>
          </a:prstGeom>
        </p:spPr>
        <p:txBody>
          <a:bodyPr/>
          <a:lstStyle/>
          <a:p>
            <a:pPr/>
            <a:r>
              <a:t>How to specify requirements? Scenario specifications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Alternative approach: features + scenarios, towards te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Alternative approach: features + scenarios, towards 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Feature: group of related functional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Feature: group of related functionalities</a:t>
            </a:r>
          </a:p>
        </p:txBody>
      </p:sp>
      <p:sp>
        <p:nvSpPr>
          <p:cNvPr id="491" name="Feature: grades…"/>
          <p:cNvSpPr txBox="1"/>
          <p:nvPr/>
        </p:nvSpPr>
        <p:spPr>
          <a:xfrm>
            <a:off x="781050" y="3544346"/>
            <a:ext cx="11442700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FFC41"/>
                </a:solidFill>
              </a:rPr>
              <a:t>Feature</a:t>
            </a:r>
            <a:r>
              <a:rPr>
                <a:solidFill>
                  <a:srgbClr val="FEFB27"/>
                </a:solidFill>
              </a:rPr>
              <a:t>:</a:t>
            </a:r>
            <a:r>
              <a:t> grades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As a</a:t>
            </a:r>
            <a:r>
              <a:t> professor responsible for a class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I want to</a:t>
            </a:r>
            <a:r>
              <a:t> add and modify student grades </a:t>
            </a:r>
          </a:p>
          <a:p>
            <a:pPr algn="l"/>
            <a:r>
              <a:t>                  for a number of learning goals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so that</a:t>
            </a:r>
            <a:r>
              <a:t> I can calculate and announce students’</a:t>
            </a:r>
          </a:p>
          <a:p>
            <a:pPr algn="l"/>
            <a:r>
              <a:t>               final grades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Feature (user stor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(user story)</a:t>
            </a:r>
          </a:p>
        </p:txBody>
      </p:sp>
      <p:sp>
        <p:nvSpPr>
          <p:cNvPr id="494" name="Feature: journal article…"/>
          <p:cNvSpPr txBox="1"/>
          <p:nvPr/>
        </p:nvSpPr>
        <p:spPr>
          <a:xfrm>
            <a:off x="781050" y="3397249"/>
            <a:ext cx="11442700" cy="445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FFC41"/>
                </a:solidFill>
              </a:rPr>
              <a:t>Feature</a:t>
            </a:r>
            <a:r>
              <a:rPr>
                <a:solidFill>
                  <a:srgbClr val="FEFB27"/>
                </a:solidFill>
              </a:rPr>
              <a:t>:</a:t>
            </a:r>
            <a:r>
              <a:t> journal article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As a</a:t>
            </a:r>
            <a:r>
              <a:t> member of a research group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I want to</a:t>
            </a:r>
            <a:r>
              <a:t> add, remove and modify journal </a:t>
            </a:r>
          </a:p>
          <a:p>
            <a:pPr lvl="8" algn="l"/>
            <a:r>
              <a:t>articles I have published 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so that</a:t>
            </a:r>
            <a:r>
              <a:t> I can generate reports containing </a:t>
            </a:r>
          </a:p>
          <a:p>
            <a:pPr algn="l"/>
            <a:r>
              <a:t>               these articles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Feature templ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template</a:t>
            </a:r>
          </a:p>
        </p:txBody>
      </p:sp>
      <p:sp>
        <p:nvSpPr>
          <p:cNvPr id="497" name="Feature: [name]…"/>
          <p:cNvSpPr txBox="1"/>
          <p:nvPr/>
        </p:nvSpPr>
        <p:spPr>
          <a:xfrm>
            <a:off x="781050" y="3595519"/>
            <a:ext cx="11442700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FFC41"/>
                </a:solidFill>
              </a:rPr>
              <a:t>Feature</a:t>
            </a:r>
            <a:r>
              <a:rPr>
                <a:solidFill>
                  <a:srgbClr val="FEFB27"/>
                </a:solidFill>
              </a:rPr>
              <a:t>:</a:t>
            </a:r>
            <a:r>
              <a:t> [name]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As a</a:t>
            </a:r>
            <a:r>
              <a:t> [kind of stakeholder]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I want to</a:t>
            </a:r>
            <a:r>
              <a:t> [do some task] </a:t>
            </a:r>
          </a:p>
          <a:p>
            <a:pPr algn="l"/>
            <a:r>
              <a:t>	</a:t>
            </a:r>
            <a:r>
              <a:rPr>
                <a:solidFill>
                  <a:srgbClr val="FEFB27"/>
                </a:solidFill>
              </a:rPr>
              <a:t>so that</a:t>
            </a:r>
            <a:r>
              <a:t> [I can achieve some goal]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Feature functionalities are detailed by usage 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functionalities are detailed by usage scenarios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UI based scenar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 based scenario</a:t>
            </a:r>
          </a:p>
        </p:txBody>
      </p:sp>
      <p:sp>
        <p:nvSpPr>
          <p:cNvPr id="502" name="Scenario: adding new grade…"/>
          <p:cNvSpPr txBox="1"/>
          <p:nvPr/>
        </p:nvSpPr>
        <p:spPr>
          <a:xfrm>
            <a:off x="885310" y="2463800"/>
            <a:ext cx="11727211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t>adding</a:t>
            </a:r>
            <a:r>
              <a:rPr>
                <a:solidFill>
                  <a:srgbClr val="FEFB27"/>
                </a:solidFill>
              </a:rPr>
              <a:t> </a:t>
            </a:r>
            <a:r>
              <a:t>new grade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I am at the "Grades" page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I see a student "Maria Silva" with no grade for</a:t>
            </a:r>
          </a:p>
          <a:p>
            <a:pPr lvl="1" algn="l"/>
            <a:r>
              <a:t>        learning goal "Write quality tests"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I add grade "MA" for "Maria Silva" goal </a:t>
            </a:r>
          </a:p>
          <a:p>
            <a:pPr algn="l"/>
            <a:r>
              <a:t>              "Write quality tests"</a:t>
            </a:r>
          </a:p>
          <a:p>
            <a:pPr algn="l"/>
            <a:r>
              <a:t> </a:t>
            </a:r>
            <a:r>
              <a:rPr>
                <a:solidFill>
                  <a:srgbClr val="F3F9F6"/>
                </a:solidFill>
              </a:rPr>
              <a:t>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I’m still at the "Grades" page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I can see student "Maria Silva" has </a:t>
            </a:r>
          </a:p>
          <a:p>
            <a:pPr algn="l"/>
            <a:r>
              <a:t>           grade "MA" for learning goal </a:t>
            </a:r>
          </a:p>
          <a:p>
            <a:pPr algn="l"/>
            <a:r>
              <a:t>           "Write quality tests"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quirements 1,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Requirements 1,</a:t>
            </a:r>
          </a:p>
          <a:p>
            <a:pPr/>
            <a:r>
              <a:t>elicitation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82" y="458542"/>
            <a:ext cx="7607360" cy="4112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6052" y="4952089"/>
            <a:ext cx="8451261" cy="4426851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tate before action"/>
          <p:cNvSpPr txBox="1"/>
          <p:nvPr/>
        </p:nvSpPr>
        <p:spPr>
          <a:xfrm>
            <a:off x="7768916" y="473926"/>
            <a:ext cx="435910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State before action </a:t>
            </a:r>
          </a:p>
        </p:txBody>
      </p:sp>
      <p:sp>
        <p:nvSpPr>
          <p:cNvPr id="507" name="State after action"/>
          <p:cNvSpPr txBox="1"/>
          <p:nvPr/>
        </p:nvSpPr>
        <p:spPr>
          <a:xfrm>
            <a:off x="227128" y="8652005"/>
            <a:ext cx="396374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State after action </a:t>
            </a:r>
          </a:p>
        </p:txBody>
      </p:sp>
      <p:sp>
        <p:nvSpPr>
          <p:cNvPr id="511" name="Connection Line"/>
          <p:cNvSpPr/>
          <p:nvPr/>
        </p:nvSpPr>
        <p:spPr>
          <a:xfrm>
            <a:off x="2417290" y="4773079"/>
            <a:ext cx="1705967" cy="179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7805" y="20350"/>
                  <a:pt x="605" y="13150"/>
                  <a:pt x="0" y="0"/>
                </a:cubicBezTo>
              </a:path>
            </a:pathLst>
          </a:custGeom>
          <a:ln w="88900">
            <a:solidFill>
              <a:srgbClr val="FEFB27"/>
            </a:solidFill>
            <a:miter lim="400000"/>
            <a:headEnd type="stealth"/>
          </a:ln>
        </p:spPr>
        <p:txBody>
          <a:bodyPr/>
          <a:lstStyle/>
          <a:p>
            <a:pPr/>
          </a:p>
        </p:txBody>
      </p:sp>
      <p:pic>
        <p:nvPicPr>
          <p:cNvPr id="509" name="Oval Oval" descr="Oval Oval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73861" y="7341782"/>
            <a:ext cx="930387" cy="7493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Another GUI based scenar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Another GUI based scenario</a:t>
            </a:r>
          </a:p>
        </p:txBody>
      </p:sp>
      <p:sp>
        <p:nvSpPr>
          <p:cNvPr id="514" name="Scenario: new article web…"/>
          <p:cNvSpPr txBox="1"/>
          <p:nvPr/>
        </p:nvSpPr>
        <p:spPr>
          <a:xfrm>
            <a:off x="878017" y="2976607"/>
            <a:ext cx="11248766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t>new article web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I am at the "New Article Page"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I see no "A refinement theory" in the list </a:t>
            </a:r>
          </a:p>
          <a:p>
            <a:pPr algn="l"/>
            <a:r>
              <a:t>           of existing articles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I create the article "A refinement theory"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I can see a confirmation message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 </a:t>
            </a:r>
            <a:r>
              <a:t>I am still at the "New Article Page"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I see "A refinement theory" in the list </a:t>
            </a:r>
          </a:p>
          <a:p>
            <a:pPr algn="l"/>
            <a:r>
              <a:t>           of existing articles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st setup (precondition)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setup (precondition) steps</a:t>
            </a:r>
          </a:p>
        </p:txBody>
      </p:sp>
      <p:sp>
        <p:nvSpPr>
          <p:cNvPr id="519" name="Scenario: new article web…"/>
          <p:cNvSpPr txBox="1"/>
          <p:nvPr/>
        </p:nvSpPr>
        <p:spPr>
          <a:xfrm>
            <a:off x="878017" y="3190458"/>
            <a:ext cx="11248766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t>new article web</a:t>
            </a:r>
          </a:p>
          <a:p>
            <a:pPr algn="l"/>
            <a:r>
              <a:t>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Given</a:t>
            </a:r>
            <a:r>
              <a:t> I am at the "New Article Page"</a:t>
            </a:r>
          </a:p>
          <a:p>
            <a:pPr algn="l"/>
            <a:r>
              <a:t>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And</a:t>
            </a:r>
            <a:r>
              <a:t> I see no "A refinement theory" in the list </a:t>
            </a:r>
          </a:p>
          <a:p>
            <a:pPr algn="l"/>
            <a:r>
              <a:t>           of existing articles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I create the article "A refinement theory"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I can see a confirmation message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 </a:t>
            </a:r>
            <a:r>
              <a:t>I am still at the "New Article Page"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I see "A refinement theory" in the list </a:t>
            </a:r>
          </a:p>
          <a:p>
            <a:pPr algn="l"/>
            <a:r>
              <a:t>           of existing articles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st action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action steps</a:t>
            </a:r>
          </a:p>
        </p:txBody>
      </p:sp>
      <p:sp>
        <p:nvSpPr>
          <p:cNvPr id="522" name="Scenario: new article web…"/>
          <p:cNvSpPr txBox="1"/>
          <p:nvPr/>
        </p:nvSpPr>
        <p:spPr>
          <a:xfrm>
            <a:off x="878017" y="3190458"/>
            <a:ext cx="11248766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t>new article web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I am at the "New Article Page"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I see no "A refinement theory" in the list </a:t>
            </a:r>
          </a:p>
          <a:p>
            <a:pPr algn="l"/>
            <a:r>
              <a:t>           of existing articles</a:t>
            </a:r>
          </a:p>
          <a:p>
            <a:pPr algn="l"/>
            <a:r>
              <a:t>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When</a:t>
            </a:r>
            <a:r>
              <a:t> I create the article "A refinement theory"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</a:t>
            </a:r>
            <a:r>
              <a:rPr>
                <a:solidFill>
                  <a:srgbClr val="FEFB27"/>
                </a:solidFill>
              </a:rPr>
              <a:t>Then</a:t>
            </a:r>
            <a:r>
              <a:t> I can see a confirmation message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 </a:t>
            </a:r>
            <a:r>
              <a:t>I am still at the "New Article Page”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I see "A refinement theory" in the list </a:t>
            </a:r>
          </a:p>
          <a:p>
            <a:pPr algn="l"/>
            <a:r>
              <a:t>           of existing articles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st expected result (postcondition)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expected result (postcondition) steps</a:t>
            </a:r>
          </a:p>
        </p:txBody>
      </p:sp>
      <p:sp>
        <p:nvSpPr>
          <p:cNvPr id="525" name="Scenario: new article web…"/>
          <p:cNvSpPr txBox="1"/>
          <p:nvPr/>
        </p:nvSpPr>
        <p:spPr>
          <a:xfrm>
            <a:off x="878017" y="3190458"/>
            <a:ext cx="11248766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solidFill>
                  <a:srgbClr val="FEFB27"/>
                </a:solidFill>
              </a:rPr>
              <a:t>Scenario: </a:t>
            </a:r>
            <a:r>
              <a:t>new article web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Given</a:t>
            </a:r>
            <a:r>
              <a:t> I am at the "New Article Page"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And</a:t>
            </a:r>
            <a:r>
              <a:t> I see no "A refinement theory" in the list </a:t>
            </a:r>
          </a:p>
          <a:p>
            <a:pPr algn="l"/>
            <a:r>
              <a:t>           of existing articles</a:t>
            </a:r>
          </a:p>
          <a:p>
            <a:pPr algn="l"/>
            <a:r>
              <a:t>    </a:t>
            </a:r>
            <a:r>
              <a:rPr>
                <a:solidFill>
                  <a:srgbClr val="FEFB27"/>
                </a:solidFill>
              </a:rPr>
              <a:t>When</a:t>
            </a:r>
            <a:r>
              <a:t> I create the article "A refinement theory"</a:t>
            </a:r>
            <a:endParaRPr>
              <a:solidFill>
                <a:srgbClr val="F3F9F6"/>
              </a:solidFill>
            </a:endParaRPr>
          </a:p>
          <a:p>
            <a:pPr algn="l"/>
            <a:r>
              <a:rPr>
                <a:solidFill>
                  <a:srgbClr val="F3F9F6"/>
                </a:solidFill>
              </a:rPr>
              <a:t>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Then</a:t>
            </a:r>
            <a:r>
              <a:t> I can see a confirmation message</a:t>
            </a:r>
          </a:p>
          <a:p>
            <a:pPr algn="l"/>
            <a:r>
              <a:t>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And</a:t>
            </a:r>
            <a:r>
              <a:rPr>
                <a:solidFill>
                  <a:srgbClr val="FEFB27"/>
                </a:solidFill>
              </a:rPr>
              <a:t> </a:t>
            </a:r>
            <a:r>
              <a:t>I am still at the "New Article Page"</a:t>
            </a:r>
          </a:p>
          <a:p>
            <a:pPr algn="l"/>
            <a:r>
              <a:t>    </a:t>
            </a:r>
            <a:r>
              <a:rPr>
                <a:solidFill>
                  <a:schemeClr val="accent2">
                    <a:satOff val="-13916"/>
                    <a:lumOff val="13989"/>
                  </a:schemeClr>
                </a:solidFill>
              </a:rPr>
              <a:t>And</a:t>
            </a:r>
            <a:r>
              <a:t> I see "A refinement theory" in the list </a:t>
            </a:r>
          </a:p>
          <a:p>
            <a:pPr algn="l"/>
            <a:r>
              <a:t>           of existing articles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oftware and systems engineer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Software and systems engineering</a:t>
            </a:r>
          </a:p>
        </p:txBody>
      </p:sp>
      <p:sp>
        <p:nvSpPr>
          <p:cNvPr id="528" name="Paulo Borba…"/>
          <p:cNvSpPr txBox="1"/>
          <p:nvPr>
            <p:ph type="subTitle" sz="quarter" idx="1"/>
          </p:nvPr>
        </p:nvSpPr>
        <p:spPr>
          <a:xfrm>
            <a:off x="1270000" y="5029200"/>
            <a:ext cx="10464800" cy="1816100"/>
          </a:xfrm>
          <a:prstGeom prst="rect">
            <a:avLst/>
          </a:prstGeom>
        </p:spPr>
        <p:txBody>
          <a:bodyPr/>
          <a:lstStyle/>
          <a:p>
            <a:pPr/>
            <a:r>
              <a:t>Paulo Borba</a:t>
            </a:r>
          </a:p>
          <a:p>
            <a:pPr/>
            <a:r>
              <a:t>Informatics Center</a:t>
            </a:r>
          </a:p>
          <a:p>
            <a:pPr/>
            <a:r>
              <a:t>Federal University of Pernambuco</a:t>
            </a:r>
          </a:p>
        </p:txBody>
      </p:sp>
      <p:sp>
        <p:nvSpPr>
          <p:cNvPr id="529" name="pauloborba.cin.ufpe.br"/>
          <p:cNvSpPr txBox="1"/>
          <p:nvPr/>
        </p:nvSpPr>
        <p:spPr>
          <a:xfrm>
            <a:off x="2578100" y="8833826"/>
            <a:ext cx="78486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 u="sng">
                <a:solidFill>
                  <a:srgbClr val="F3F9F6"/>
                </a:solidFill>
                <a:latin typeface="Courier New"/>
                <a:ea typeface="Courier New"/>
                <a:cs typeface="Courier New"/>
                <a:sym typeface="Courier New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pauloborba.cin.ufpe.br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How to view systems as state machines?"/>
          <p:cNvSpPr txBox="1"/>
          <p:nvPr>
            <p:ph type="title"/>
          </p:nvPr>
        </p:nvSpPr>
        <p:spPr>
          <a:xfrm>
            <a:off x="1270000" y="2090561"/>
            <a:ext cx="10464800" cy="5572478"/>
          </a:xfrm>
          <a:prstGeom prst="rect">
            <a:avLst/>
          </a:prstGeom>
        </p:spPr>
        <p:txBody>
          <a:bodyPr/>
          <a:lstStyle/>
          <a:p>
            <a:pPr/>
            <a:r>
              <a:t>How to view systems as state machines?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ystem as a state mach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 as a state machine</a:t>
            </a:r>
          </a:p>
        </p:txBody>
      </p:sp>
      <p:pic>
        <p:nvPicPr>
          <p:cNvPr id="534" name="MaquinaDeEstados.pdf" descr="MaquinaDeEstado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277" y="3488154"/>
            <a:ext cx="10996246" cy="5896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cenarios specify how actions change state"/>
          <p:cNvSpPr txBox="1"/>
          <p:nvPr>
            <p:ph type="title"/>
          </p:nvPr>
        </p:nvSpPr>
        <p:spPr>
          <a:xfrm>
            <a:off x="934952" y="254000"/>
            <a:ext cx="11134896" cy="2923309"/>
          </a:xfrm>
          <a:prstGeom prst="rect">
            <a:avLst/>
          </a:prstGeom>
        </p:spPr>
        <p:txBody>
          <a:bodyPr/>
          <a:lstStyle/>
          <a:p>
            <a:pPr/>
            <a:r>
              <a:t>Scenarios specify how actions change state</a:t>
            </a:r>
          </a:p>
        </p:txBody>
      </p:sp>
      <p:sp>
        <p:nvSpPr>
          <p:cNvPr id="537" name="state…"/>
          <p:cNvSpPr/>
          <p:nvPr/>
        </p:nvSpPr>
        <p:spPr>
          <a:xfrm>
            <a:off x="4810080" y="3676138"/>
            <a:ext cx="3270751" cy="1659277"/>
          </a:xfrm>
          <a:prstGeom prst="roundRect">
            <a:avLst>
              <a:gd name="adj" fmla="val 13715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state </a:t>
            </a:r>
          </a:p>
          <a:p>
            <a:pPr>
              <a:defRPr sz="35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satisfying precondition</a:t>
            </a:r>
          </a:p>
        </p:txBody>
      </p:sp>
      <p:sp>
        <p:nvSpPr>
          <p:cNvPr id="538" name="new state satisfying postcondition"/>
          <p:cNvSpPr/>
          <p:nvPr/>
        </p:nvSpPr>
        <p:spPr>
          <a:xfrm>
            <a:off x="4810080" y="7426196"/>
            <a:ext cx="3270751" cy="1659276"/>
          </a:xfrm>
          <a:prstGeom prst="roundRect">
            <a:avLst>
              <a:gd name="adj" fmla="val 13715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3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new state satisfying </a:t>
            </a:r>
            <a:r>
              <a:rPr sz="3500"/>
              <a:t>postcondition</a:t>
            </a:r>
          </a:p>
        </p:txBody>
      </p:sp>
      <p:sp>
        <p:nvSpPr>
          <p:cNvPr id="539" name="Line"/>
          <p:cNvSpPr/>
          <p:nvPr/>
        </p:nvSpPr>
        <p:spPr>
          <a:xfrm flipH="1">
            <a:off x="6431529" y="5350499"/>
            <a:ext cx="1" cy="2060613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0" name="action"/>
          <p:cNvSpPr txBox="1"/>
          <p:nvPr/>
        </p:nvSpPr>
        <p:spPr>
          <a:xfrm>
            <a:off x="6763587" y="6018855"/>
            <a:ext cx="143113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teps roles"/>
          <p:cNvSpPr txBox="1"/>
          <p:nvPr>
            <p:ph type="title"/>
          </p:nvPr>
        </p:nvSpPr>
        <p:spPr>
          <a:xfrm>
            <a:off x="212048" y="-28889"/>
            <a:ext cx="4366236" cy="3470032"/>
          </a:xfrm>
          <a:prstGeom prst="rect">
            <a:avLst/>
          </a:prstGeom>
        </p:spPr>
        <p:txBody>
          <a:bodyPr/>
          <a:lstStyle/>
          <a:p>
            <a:pPr/>
            <a:r>
              <a:t>Steps roles</a:t>
            </a:r>
          </a:p>
        </p:txBody>
      </p:sp>
      <p:sp>
        <p:nvSpPr>
          <p:cNvPr id="543" name="state…"/>
          <p:cNvSpPr/>
          <p:nvPr/>
        </p:nvSpPr>
        <p:spPr>
          <a:xfrm>
            <a:off x="4867025" y="2106947"/>
            <a:ext cx="3270750" cy="1659277"/>
          </a:xfrm>
          <a:prstGeom prst="roundRect">
            <a:avLst>
              <a:gd name="adj" fmla="val 13715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5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state </a:t>
            </a:r>
          </a:p>
          <a:p>
            <a:pPr>
              <a:defRPr sz="35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satisfying precondition</a:t>
            </a:r>
          </a:p>
        </p:txBody>
      </p:sp>
      <p:sp>
        <p:nvSpPr>
          <p:cNvPr id="544" name="new state satisfying postcondition"/>
          <p:cNvSpPr/>
          <p:nvPr/>
        </p:nvSpPr>
        <p:spPr>
          <a:xfrm>
            <a:off x="4867025" y="5857005"/>
            <a:ext cx="3270750" cy="1659276"/>
          </a:xfrm>
          <a:prstGeom prst="roundRect">
            <a:avLst>
              <a:gd name="adj" fmla="val 13715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3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r>
              <a:t>new state satisfying </a:t>
            </a:r>
            <a:r>
              <a:rPr sz="3500"/>
              <a:t>postcondition</a:t>
            </a:r>
          </a:p>
        </p:txBody>
      </p:sp>
      <p:sp>
        <p:nvSpPr>
          <p:cNvPr id="545" name="Line"/>
          <p:cNvSpPr/>
          <p:nvPr/>
        </p:nvSpPr>
        <p:spPr>
          <a:xfrm flipH="1">
            <a:off x="6488473" y="3781308"/>
            <a:ext cx="1" cy="2060612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6" name="action"/>
          <p:cNvSpPr txBox="1"/>
          <p:nvPr/>
        </p:nvSpPr>
        <p:spPr>
          <a:xfrm>
            <a:off x="6820531" y="4449664"/>
            <a:ext cx="143113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action</a:t>
            </a:r>
          </a:p>
        </p:txBody>
      </p:sp>
      <p:sp>
        <p:nvSpPr>
          <p:cNvPr id="547" name="setup steps take (or specify) the system to such a state"/>
          <p:cNvSpPr/>
          <p:nvPr/>
        </p:nvSpPr>
        <p:spPr>
          <a:xfrm>
            <a:off x="8317434" y="466730"/>
            <a:ext cx="4135243" cy="2230403"/>
          </a:xfrm>
          <a:prstGeom prst="wedgeEllipseCallout">
            <a:avLst>
              <a:gd name="adj1" fmla="val -49401"/>
              <a:gd name="adj2" fmla="val 67765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setup steps take (or specify) the system to such a state</a:t>
            </a:r>
          </a:p>
        </p:txBody>
      </p:sp>
      <p:sp>
        <p:nvSpPr>
          <p:cNvPr id="548" name="expected results steps confirm the system is in such a state"/>
          <p:cNvSpPr/>
          <p:nvPr/>
        </p:nvSpPr>
        <p:spPr>
          <a:xfrm>
            <a:off x="103212" y="7256472"/>
            <a:ext cx="4293259" cy="2288275"/>
          </a:xfrm>
          <a:prstGeom prst="wedgeEllipseCallout">
            <a:avLst>
              <a:gd name="adj1" fmla="val 56767"/>
              <a:gd name="adj2" fmla="val -5253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expected results steps confirm the system is in such a 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